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2"/>
  </p:notesMasterIdLst>
  <p:sldIdLst>
    <p:sldId id="294" r:id="rId3"/>
    <p:sldId id="270" r:id="rId4"/>
    <p:sldId id="300" r:id="rId5"/>
    <p:sldId id="301" r:id="rId6"/>
    <p:sldId id="302" r:id="rId7"/>
    <p:sldId id="303" r:id="rId8"/>
    <p:sldId id="304" r:id="rId9"/>
    <p:sldId id="305" r:id="rId10"/>
    <p:sldId id="307" r:id="rId11"/>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140"/>
    <a:srgbClr val="E24E0C"/>
    <a:srgbClr val="1847AD"/>
    <a:srgbClr val="E60000"/>
    <a:srgbClr val="666666"/>
    <a:srgbClr val="00081E"/>
    <a:srgbClr val="A20000"/>
    <a:srgbClr val="A40000"/>
    <a:srgbClr val="9E0000"/>
    <a:srgbClr val="C74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6182" autoAdjust="0"/>
  </p:normalViewPr>
  <p:slideViewPr>
    <p:cSldViewPr snapToGrid="0">
      <p:cViewPr varScale="1">
        <p:scale>
          <a:sx n="49" d="100"/>
          <a:sy n="49" d="100"/>
        </p:scale>
        <p:origin x="60" y="1386"/>
      </p:cViewPr>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74.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D8963-CFCD-4740-AF60-049850373CD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6FDB6-6D2B-46C1-9FA1-D82906A37C3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8_标题幻灯片">
    <p:spTree>
      <p:nvGrpSpPr>
        <p:cNvPr id="1" name=""/>
        <p:cNvGrpSpPr/>
        <p:nvPr/>
      </p:nvGrpSpPr>
      <p:grpSpPr>
        <a:xfrm>
          <a:off x="0" y="0"/>
          <a:ext cx="0" cy="0"/>
          <a:chOff x="0" y="0"/>
          <a:chExt cx="0" cy="0"/>
        </a:xfrm>
      </p:grpSpPr>
      <p:grpSp>
        <p:nvGrpSpPr>
          <p:cNvPr id="2" name="PA_组合 14"/>
          <p:cNvGrpSpPr/>
          <p:nvPr userDrawn="1"/>
        </p:nvGrpSpPr>
        <p:grpSpPr>
          <a:xfrm rot="10800000">
            <a:off x="1552575" y="2540"/>
            <a:ext cx="10650220" cy="233045"/>
            <a:chOff x="0" y="-1"/>
            <a:chExt cx="9985800" cy="287760"/>
          </a:xfrm>
        </p:grpSpPr>
        <p:sp>
          <p:nvSpPr>
            <p:cNvPr id="3" name="Shape 5209"/>
            <p:cNvSpPr/>
            <p:nvPr/>
          </p:nvSpPr>
          <p:spPr>
            <a:xfrm>
              <a:off x="7201" y="5871"/>
              <a:ext cx="2496450" cy="287761"/>
            </a:xfrm>
            <a:prstGeom prst="rect">
              <a:avLst/>
            </a:prstGeom>
            <a:solidFill>
              <a:srgbClr val="0070C0"/>
            </a:solidFill>
            <a:ln w="12700">
              <a:miter lim="400000"/>
            </a:ln>
          </p:spPr>
          <p:txBody>
            <a:bodyPr lIns="30236" tIns="30236" rIns="30236" bIns="30236" anchor="ctr"/>
            <a:lstStyle/>
            <a:p>
              <a:pPr marL="0" marR="0" lvl="0" indent="0" algn="ctr" defTabSz="914400" rtl="0" eaLnBrk="1" fontAlgn="base" latinLnBrk="0" hangingPunct="1">
                <a:lnSpc>
                  <a:spcPct val="100000"/>
                </a:lnSpc>
                <a:spcBef>
                  <a:spcPct val="0"/>
                </a:spcBef>
                <a:spcAft>
                  <a:spcPct val="0"/>
                </a:spcAft>
                <a:buClr>
                  <a:srgbClr val="FFFFFF"/>
                </a:buClr>
                <a:buSzTx/>
                <a:buFont typeface="Arial" panose="020B0604020202020204" pitchFamily="34" charset="0"/>
                <a:buNone/>
                <a:defRPr>
                  <a:solidFill>
                    <a:srgbClr val="FFFFFF"/>
                  </a:solidFill>
                  <a:uFill>
                    <a:solidFill>
                      <a:srgbClr val="FFFFFF"/>
                    </a:solidFill>
                  </a:uFill>
                </a:defRPr>
              </a:pPr>
              <a:endParaRPr kumimoji="0" sz="1930" b="0" i="0" u="none" strike="noStrike" kern="1200" cap="none" spc="0" normalizeH="0" baseline="0" noProof="0">
                <a:ln>
                  <a:noFill/>
                </a:ln>
                <a:solidFill>
                  <a:srgbClr val="FFFFFF"/>
                </a:solidFill>
                <a:effectLst/>
                <a:uLnTx/>
                <a:uFill>
                  <a:solidFill>
                    <a:srgbClr val="FFFFFF"/>
                  </a:solidFill>
                </a:uFill>
                <a:latin typeface="+mn-ea"/>
                <a:ea typeface="宋体" panose="02010600030101010101" pitchFamily="2" charset="-122"/>
                <a:cs typeface="+mn-cs"/>
              </a:endParaRPr>
            </a:p>
          </p:txBody>
        </p:sp>
        <p:sp>
          <p:nvSpPr>
            <p:cNvPr id="5" name="Shape 5209"/>
            <p:cNvSpPr/>
            <p:nvPr/>
          </p:nvSpPr>
          <p:spPr>
            <a:xfrm>
              <a:off x="2549260" y="5871"/>
              <a:ext cx="2496450" cy="287761"/>
            </a:xfrm>
            <a:prstGeom prst="rect">
              <a:avLst/>
            </a:prstGeom>
            <a:solidFill>
              <a:srgbClr val="00B0F0"/>
            </a:solidFill>
            <a:ln w="12700">
              <a:miter lim="400000"/>
            </a:ln>
          </p:spPr>
          <p:txBody>
            <a:bodyPr lIns="30236" tIns="30236" rIns="30236" bIns="30236" anchor="ctr"/>
            <a:lstStyle/>
            <a:p>
              <a:pPr marL="0" marR="0" lvl="0" indent="0" algn="ctr" defTabSz="914400" rtl="0" eaLnBrk="1" fontAlgn="base" latinLnBrk="0" hangingPunct="1">
                <a:lnSpc>
                  <a:spcPct val="100000"/>
                </a:lnSpc>
                <a:spcBef>
                  <a:spcPct val="0"/>
                </a:spcBef>
                <a:spcAft>
                  <a:spcPct val="0"/>
                </a:spcAft>
                <a:buClr>
                  <a:srgbClr val="FFFFFF"/>
                </a:buClr>
                <a:buSzTx/>
                <a:buFont typeface="Arial" panose="020B0604020202020204" pitchFamily="34" charset="0"/>
                <a:buNone/>
                <a:defRPr>
                  <a:solidFill>
                    <a:srgbClr val="FFFFFF"/>
                  </a:solidFill>
                  <a:uFill>
                    <a:solidFill>
                      <a:srgbClr val="FFFFFF"/>
                    </a:solidFill>
                  </a:uFill>
                </a:defRPr>
              </a:pPr>
              <a:endParaRPr kumimoji="0" sz="1930" b="0" i="0" u="none" strike="noStrike" kern="1200" cap="none" spc="0" normalizeH="0" baseline="0" noProof="0">
                <a:ln>
                  <a:noFill/>
                </a:ln>
                <a:solidFill>
                  <a:srgbClr val="FFFFFF"/>
                </a:solidFill>
                <a:effectLst/>
                <a:uLnTx/>
                <a:uFill>
                  <a:solidFill>
                    <a:srgbClr val="FFFFFF"/>
                  </a:solidFill>
                </a:uFill>
                <a:latin typeface="+mn-ea"/>
                <a:ea typeface="宋体" panose="02010600030101010101" pitchFamily="2" charset="-122"/>
                <a:cs typeface="+mn-cs"/>
              </a:endParaRPr>
            </a:p>
          </p:txBody>
        </p:sp>
        <p:sp>
          <p:nvSpPr>
            <p:cNvPr id="6" name="Shape 5209"/>
            <p:cNvSpPr/>
            <p:nvPr/>
          </p:nvSpPr>
          <p:spPr>
            <a:xfrm>
              <a:off x="5045710" y="5871"/>
              <a:ext cx="2496450" cy="287761"/>
            </a:xfrm>
            <a:prstGeom prst="rect">
              <a:avLst/>
            </a:prstGeom>
            <a:solidFill>
              <a:srgbClr val="66CCFF"/>
            </a:solidFill>
            <a:ln w="12700">
              <a:miter lim="400000"/>
            </a:ln>
          </p:spPr>
          <p:txBody>
            <a:bodyPr lIns="30236" tIns="30236" rIns="30236" bIns="30236" anchor="ctr"/>
            <a:lstStyle/>
            <a:p>
              <a:pPr marL="0" marR="0" lvl="0" indent="0" algn="ctr" defTabSz="914400" rtl="0" eaLnBrk="1" fontAlgn="base" latinLnBrk="0" hangingPunct="1">
                <a:lnSpc>
                  <a:spcPct val="100000"/>
                </a:lnSpc>
                <a:spcBef>
                  <a:spcPct val="0"/>
                </a:spcBef>
                <a:spcAft>
                  <a:spcPct val="0"/>
                </a:spcAft>
                <a:buClr>
                  <a:srgbClr val="FFFFFF"/>
                </a:buClr>
                <a:buSzTx/>
                <a:buFont typeface="Arial" panose="020B0604020202020204" pitchFamily="34" charset="0"/>
                <a:buNone/>
                <a:defRPr>
                  <a:solidFill>
                    <a:srgbClr val="FFFFFF"/>
                  </a:solidFill>
                  <a:uFill>
                    <a:solidFill>
                      <a:srgbClr val="FFFFFF"/>
                    </a:solidFill>
                  </a:uFill>
                </a:defRPr>
              </a:pPr>
              <a:endParaRPr kumimoji="0" sz="1930" b="0" i="0" u="none" strike="noStrike" kern="1200" cap="none" spc="0" normalizeH="0" baseline="0" noProof="0">
                <a:ln>
                  <a:noFill/>
                </a:ln>
                <a:solidFill>
                  <a:srgbClr val="FFFFFF"/>
                </a:solidFill>
                <a:effectLst/>
                <a:uLnTx/>
                <a:uFill>
                  <a:solidFill>
                    <a:srgbClr val="FFFFFF"/>
                  </a:solidFill>
                </a:uFill>
                <a:latin typeface="+mn-ea"/>
                <a:ea typeface="宋体" panose="02010600030101010101" pitchFamily="2" charset="-122"/>
                <a:cs typeface="+mn-cs"/>
              </a:endParaRPr>
            </a:p>
          </p:txBody>
        </p:sp>
        <p:sp>
          <p:nvSpPr>
            <p:cNvPr id="17" name="Shape 5209"/>
            <p:cNvSpPr/>
            <p:nvPr/>
          </p:nvSpPr>
          <p:spPr>
            <a:xfrm>
              <a:off x="7542160" y="5871"/>
              <a:ext cx="2496450" cy="287761"/>
            </a:xfrm>
            <a:prstGeom prst="rect">
              <a:avLst/>
            </a:prstGeom>
            <a:solidFill>
              <a:srgbClr val="CCECFF"/>
            </a:solidFill>
            <a:ln w="12700">
              <a:miter lim="400000"/>
            </a:ln>
          </p:spPr>
          <p:txBody>
            <a:bodyPr lIns="30236" tIns="30236" rIns="30236" bIns="30236" anchor="ctr"/>
            <a:lstStyle/>
            <a:p>
              <a:pPr marL="0" marR="0" lvl="0" indent="0" algn="ctr" defTabSz="914400" rtl="0" eaLnBrk="1" fontAlgn="base" latinLnBrk="0" hangingPunct="1">
                <a:lnSpc>
                  <a:spcPct val="100000"/>
                </a:lnSpc>
                <a:spcBef>
                  <a:spcPct val="0"/>
                </a:spcBef>
                <a:spcAft>
                  <a:spcPct val="0"/>
                </a:spcAft>
                <a:buClr>
                  <a:srgbClr val="FFFFFF"/>
                </a:buClr>
                <a:buSzTx/>
                <a:buFont typeface="Arial" panose="020B0604020202020204" pitchFamily="34" charset="0"/>
                <a:buNone/>
                <a:defRPr>
                  <a:solidFill>
                    <a:srgbClr val="FFFFFF"/>
                  </a:solidFill>
                  <a:uFill>
                    <a:solidFill>
                      <a:srgbClr val="FFFFFF"/>
                    </a:solidFill>
                  </a:uFill>
                </a:defRPr>
              </a:pPr>
              <a:endParaRPr kumimoji="0" sz="1930" b="0" i="0" u="none" strike="noStrike" kern="1200" cap="none" spc="0" normalizeH="0" baseline="0" noProof="0">
                <a:ln>
                  <a:noFill/>
                </a:ln>
                <a:solidFill>
                  <a:srgbClr val="FFFFFF"/>
                </a:solidFill>
                <a:effectLst/>
                <a:uLnTx/>
                <a:uFill>
                  <a:solidFill>
                    <a:srgbClr val="FFFFFF"/>
                  </a:solidFill>
                </a:uFill>
                <a:latin typeface="+mn-ea"/>
                <a:ea typeface="宋体" panose="02010600030101010101" pitchFamily="2" charset="-122"/>
                <a:cs typeface="+mn-cs"/>
              </a:endParaRPr>
            </a:p>
          </p:txBody>
        </p:sp>
      </p:grpSp>
      <p:cxnSp>
        <p:nvCxnSpPr>
          <p:cNvPr id="12" name="直接连接符 11"/>
          <p:cNvCxnSpPr/>
          <p:nvPr userDrawn="1"/>
        </p:nvCxnSpPr>
        <p:spPr>
          <a:xfrm flipH="1">
            <a:off x="0" y="6518275"/>
            <a:ext cx="12192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noEditPoints="1"/>
          </p:cNvSpPr>
          <p:nvPr userDrawn="1"/>
        </p:nvSpPr>
        <p:spPr bwMode="auto">
          <a:xfrm>
            <a:off x="8089900" y="5460594"/>
            <a:ext cx="4102100" cy="1055993"/>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a:lstStyle/>
          <a:p>
            <a:pPr eaLnBrk="1" fontAlgn="auto" hangingPunct="1">
              <a:spcBef>
                <a:spcPts val="0"/>
              </a:spcBef>
              <a:spcAft>
                <a:spcPts val="0"/>
              </a:spcAft>
              <a:defRPr/>
            </a:pPr>
            <a:endParaRPr lang="zh-CN" altLang="en-US">
              <a:latin typeface="+mn-lt"/>
              <a:ea typeface="+mn-ea"/>
            </a:endParaRPr>
          </a:p>
        </p:txBody>
      </p:sp>
      <p:sp>
        <p:nvSpPr>
          <p:cNvPr id="15" name="Rectangle 10"/>
          <p:cNvSpPr/>
          <p:nvPr userDrawn="1"/>
        </p:nvSpPr>
        <p:spPr>
          <a:xfrm>
            <a:off x="162825" y="262363"/>
            <a:ext cx="45719" cy="354381"/>
          </a:xfrm>
          <a:prstGeom prst="rect">
            <a:avLst/>
          </a:prstGeom>
          <a:solidFill>
            <a:srgbClr val="008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16" name="Rectangle 10"/>
          <p:cNvSpPr/>
          <p:nvPr userDrawn="1"/>
        </p:nvSpPr>
        <p:spPr>
          <a:xfrm>
            <a:off x="220768" y="262362"/>
            <a:ext cx="45719" cy="354381"/>
          </a:xfrm>
          <a:prstGeom prst="rect">
            <a:avLst/>
          </a:prstGeom>
          <a:solidFill>
            <a:srgbClr val="0080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cs typeface="+mn-ea"/>
              <a:sym typeface="+mn-lt"/>
            </a:endParaRPr>
          </a:p>
        </p:txBody>
      </p:sp>
      <p:sp>
        <p:nvSpPr>
          <p:cNvPr id="4" name="日期占位符 3"/>
          <p:cNvSpPr>
            <a:spLocks noGrp="1"/>
          </p:cNvSpPr>
          <p:nvPr userDrawn="1"/>
        </p:nvSpPr>
        <p:spPr>
          <a:xfrm>
            <a:off x="9536430" y="-1905"/>
            <a:ext cx="2655570" cy="20510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endParaRPr lang="zh-CN" altLang="en-US" sz="1400" smtClean="0">
              <a:solidFill>
                <a:schemeClr val="bg1"/>
              </a:solidFill>
              <a:latin typeface="方正姚体" panose="02010601030101010101" charset="-122"/>
              <a:ea typeface="方正姚体" panose="02010601030101010101" charset="-122"/>
              <a:cs typeface="方正姚体" panose="0201060103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7924"/>
          </a:xfrm>
          <a:prstGeom prst="rect">
            <a:avLst/>
          </a:prstGeom>
        </p:spPr>
      </p:pic>
      <p:sp>
        <p:nvSpPr>
          <p:cNvPr id="4" name="矩形 3"/>
          <p:cNvSpPr/>
          <p:nvPr userDrawn="1"/>
        </p:nvSpPr>
        <p:spPr>
          <a:xfrm>
            <a:off x="563418" y="637309"/>
            <a:ext cx="11065164" cy="5671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1191819" y="2541774"/>
            <a:ext cx="1477818" cy="14778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12192000" cy="6857924"/>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zh-CN" altLang="en-US" dirty="0"/>
          </a:p>
        </p:txBody>
      </p:sp>
      <p:sp>
        <p:nvSpPr>
          <p:cNvPr id="8" name="日期占位符 3"/>
          <p:cNvSpPr>
            <a:spLocks noGrp="1"/>
          </p:cNvSpPr>
          <p:nvPr>
            <p:ph type="dt" sz="half" idx="2"/>
          </p:nvPr>
        </p:nvSpPr>
        <p:spPr>
          <a:xfrm>
            <a:off x="5401732" y="6240463"/>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fld>
            <a:endParaRPr lang="zh-CN" altLang="en-US"/>
          </a:p>
        </p:txBody>
      </p:sp>
      <p:sp>
        <p:nvSpPr>
          <p:cNvPr id="9" name="页脚占位符 4"/>
          <p:cNvSpPr>
            <a:spLocks noGrp="1"/>
          </p:cNvSpPr>
          <p:nvPr>
            <p:ph type="ftr" sz="quarter" idx="3"/>
          </p:nvPr>
        </p:nvSpPr>
        <p:spPr>
          <a:xfrm>
            <a:off x="669924" y="6240463"/>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dirty="0"/>
              <a:t>www.islide.cc</a:t>
            </a:r>
            <a:endParaRPr lang="zh-CN" altLang="en-US" dirty="0"/>
          </a:p>
        </p:txBody>
      </p:sp>
      <p:sp>
        <p:nvSpPr>
          <p:cNvPr id="10" name="灯片编号占位符 5"/>
          <p:cNvSpPr>
            <a:spLocks noGrp="1"/>
          </p:cNvSpPr>
          <p:nvPr>
            <p:ph type="sldNum" sz="quarter" idx="4"/>
          </p:nvPr>
        </p:nvSpPr>
        <p:spPr>
          <a:xfrm>
            <a:off x="8610599" y="6240463"/>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jpe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png"/><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7" Type="http://schemas.openxmlformats.org/officeDocument/2006/relationships/slideLayout" Target="../slideLayouts/slideLayout1.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6" Type="http://schemas.openxmlformats.org/officeDocument/2006/relationships/slideLayout" Target="../slideLayouts/slideLayout1.xml"/><Relationship Id="rId15" Type="http://schemas.openxmlformats.org/officeDocument/2006/relationships/image" Target="../media/image4.png"/><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tags" Target="../tags/tag45.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5" Type="http://schemas.openxmlformats.org/officeDocument/2006/relationships/slideLayout" Target="../slideLayouts/slideLayout1.xml"/><Relationship Id="rId24" Type="http://schemas.openxmlformats.org/officeDocument/2006/relationships/tags" Target="../tags/tag69.xml"/><Relationship Id="rId23" Type="http://schemas.openxmlformats.org/officeDocument/2006/relationships/tags" Target="../tags/tag68.xml"/><Relationship Id="rId22" Type="http://schemas.openxmlformats.org/officeDocument/2006/relationships/tags" Target="../tags/tag67.xml"/><Relationship Id="rId21" Type="http://schemas.openxmlformats.org/officeDocument/2006/relationships/tags" Target="../tags/tag66.xml"/><Relationship Id="rId20" Type="http://schemas.openxmlformats.org/officeDocument/2006/relationships/tags" Target="../tags/tag65.xml"/><Relationship Id="rId2" Type="http://schemas.openxmlformats.org/officeDocument/2006/relationships/tags" Target="../tags/tag47.xml"/><Relationship Id="rId19" Type="http://schemas.openxmlformats.org/officeDocument/2006/relationships/tags" Target="../tags/tag64.xml"/><Relationship Id="rId18" Type="http://schemas.openxmlformats.org/officeDocument/2006/relationships/tags" Target="../tags/tag63.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049780" y="1482725"/>
            <a:ext cx="8736965" cy="2971165"/>
          </a:xfrm>
          <a:prstGeom prst="rect">
            <a:avLst/>
          </a:prstGeom>
          <a:noFill/>
          <a:ln>
            <a:noFill/>
          </a:ln>
          <a:effectLst>
            <a:outerShdw blurRad="368300" dist="393700" dir="5400000" algn="t" rotWithShape="0">
              <a:prstClr val="black">
                <a:alpha val="25000"/>
              </a:prstClr>
            </a:outerShdw>
          </a:effectLst>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defRPr/>
            </a:pPr>
            <a:r>
              <a:rPr kumimoji="0" sz="48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微软雅黑" panose="020B0503020204020204" pitchFamily="34" charset="-122"/>
                <a:ea typeface="微软雅黑" panose="020B0503020204020204" pitchFamily="34" charset="-122"/>
                <a:cs typeface="+mn-cs"/>
              </a:rPr>
              <a:t>厦门市2020年教师招聘</a:t>
            </a:r>
            <a:endParaRPr kumimoji="0" sz="48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30000"/>
              </a:lnSpc>
              <a:spcBef>
                <a:spcPts val="0"/>
              </a:spcBef>
              <a:spcAft>
                <a:spcPts val="0"/>
              </a:spcAft>
              <a:buClrTx/>
              <a:buSzTx/>
              <a:buFontTx/>
              <a:buNone/>
              <a:defRPr/>
            </a:pPr>
            <a:r>
              <a:rPr kumimoji="0" sz="48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微软雅黑" panose="020B0503020204020204" pitchFamily="34" charset="-122"/>
                <a:ea typeface="微软雅黑" panose="020B0503020204020204" pitchFamily="34" charset="-122"/>
                <a:cs typeface="+mn-cs"/>
              </a:rPr>
              <a:t>面试考生防疫须知</a:t>
            </a:r>
            <a:br>
              <a:rPr kumimoji="0" sz="48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微软雅黑" panose="020B0503020204020204" pitchFamily="34" charset="-122"/>
                <a:ea typeface="微软雅黑" panose="020B0503020204020204" pitchFamily="34" charset="-122"/>
                <a:cs typeface="+mn-cs"/>
              </a:rPr>
            </a:br>
            <a:r>
              <a:rPr kumimoji="0" sz="48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微软雅黑" panose="020B0503020204020204" pitchFamily="34" charset="-122"/>
                <a:ea typeface="微软雅黑" panose="020B0503020204020204" pitchFamily="34" charset="-122"/>
                <a:cs typeface="+mn-cs"/>
              </a:rPr>
              <a:t>                 </a:t>
            </a:r>
            <a:r>
              <a:rPr kumimoji="0" sz="24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微软雅黑" panose="020B0503020204020204" pitchFamily="34" charset="-122"/>
                <a:ea typeface="微软雅黑" panose="020B0503020204020204" pitchFamily="34" charset="-122"/>
                <a:cs typeface="+mn-cs"/>
              </a:rPr>
              <a:t>         </a:t>
            </a:r>
            <a:r>
              <a:rPr kumimoji="0" sz="24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楷体" panose="02010609060101010101" pitchFamily="49" charset="-122"/>
                <a:ea typeface="楷体" panose="02010609060101010101" pitchFamily="49" charset="-122"/>
                <a:cs typeface="楷体" panose="02010609060101010101" pitchFamily="49" charset="-122"/>
              </a:rPr>
              <a:t> </a:t>
            </a:r>
            <a:endParaRPr kumimoji="0" sz="2400" b="1" i="0" u="none" strike="noStrike" kern="1200" cap="none" spc="0" normalizeH="0" baseline="0" noProof="0" dirty="0">
              <a:ln w="12700" cmpd="sng">
                <a:noFill/>
                <a:prstDash val="solid"/>
              </a:ln>
              <a:gradFill>
                <a:gsLst>
                  <a:gs pos="100000">
                    <a:srgbClr val="FFC000">
                      <a:lumMod val="60000"/>
                      <a:lumOff val="40000"/>
                    </a:srgbClr>
                  </a:gs>
                  <a:gs pos="3000">
                    <a:prstClr val="white"/>
                  </a:gs>
                  <a:gs pos="20000">
                    <a:srgbClr val="FFC000">
                      <a:lumMod val="20000"/>
                      <a:lumOff val="80000"/>
                    </a:srgbClr>
                  </a:gs>
                </a:gsLst>
                <a:lin ang="5400000"/>
              </a:gradFill>
              <a:effectLst/>
              <a:uLnTx/>
              <a:uFillTx/>
              <a:latin typeface="楷体" panose="02010609060101010101" pitchFamily="49" charset="-122"/>
              <a:ea typeface="楷体" panose="02010609060101010101" pitchFamily="49" charset="-122"/>
              <a:cs typeface="楷体" panose="02010609060101010101" pitchFamily="49" charset="-122"/>
            </a:endParaRPr>
          </a:p>
        </p:txBody>
      </p:sp>
      <p:sp>
        <p:nvSpPr>
          <p:cNvPr id="14" name="矩形 13"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4597400" y="4665980"/>
            <a:ext cx="3286125" cy="737235"/>
          </a:xfrm>
          <a:prstGeom prst="rect">
            <a:avLst/>
          </a:prstGeom>
          <a:noFill/>
        </p:spPr>
        <p:txBody>
          <a:bodyPr wrap="square">
            <a:spAutoFit/>
          </a:bodyPr>
          <a:lstStyle/>
          <a:p>
            <a:pPr algn="ctr">
              <a:lnSpc>
                <a:spcPct val="150000"/>
              </a:lnSpc>
            </a:pPr>
            <a:r>
              <a:rPr lang="zh-CN" altLang="en-US" sz="2800" b="1" dirty="0">
                <a:solidFill>
                  <a:schemeClr val="bg1"/>
                </a:solidFill>
                <a:cs typeface="+mn-ea"/>
                <a:sym typeface="+mn-lt"/>
              </a:rPr>
              <a:t>厦 门 市 教 育 局</a:t>
            </a:r>
            <a:endParaRPr lang="zh-CN" altLang="en-US" sz="28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9282430" y="6240780"/>
            <a:ext cx="2909570" cy="206375"/>
          </a:xfrm>
        </p:spPr>
        <p:txBody>
          <a:bodyPr/>
          <a:lstStyle/>
          <a:p>
            <a:fld id="{5DD3DB80-B894-403A-B48E-6FDC1A72010E}" type="slidenum">
              <a:rPr lang="zh-CN" altLang="en-US" smtClean="0"/>
            </a:fld>
            <a:endParaRPr lang="zh-CN" altLang="en-US"/>
          </a:p>
        </p:txBody>
      </p:sp>
      <p:sp>
        <p:nvSpPr>
          <p:cNvPr id="6" name="标题 5"/>
          <p:cNvSpPr>
            <a:spLocks noGrp="1"/>
          </p:cNvSpPr>
          <p:nvPr>
            <p:ph type="title" idx="4294967295"/>
          </p:nvPr>
        </p:nvSpPr>
        <p:spPr>
          <a:xfrm>
            <a:off x="567690" y="-83820"/>
            <a:ext cx="10018395" cy="1028700"/>
          </a:xfrm>
        </p:spPr>
        <p:txBody>
          <a:bodyPr/>
          <a:lstStyle/>
          <a:p>
            <a:r>
              <a:rPr lang="zh-CN" dirty="0">
                <a:gradFill>
                  <a:gsLst>
                    <a:gs pos="0">
                      <a:srgbClr val="007BD3"/>
                    </a:gs>
                    <a:gs pos="100000">
                      <a:srgbClr val="034373"/>
                    </a:gs>
                  </a:gsLst>
                  <a:lin scaled="0"/>
                </a:gradFill>
              </a:rPr>
              <a:t>（一）考前准备</a:t>
            </a:r>
            <a:endParaRPr lang="zh-CN" dirty="0">
              <a:gradFill>
                <a:gsLst>
                  <a:gs pos="0">
                    <a:srgbClr val="007BD3"/>
                  </a:gs>
                  <a:gs pos="100000">
                    <a:srgbClr val="034373"/>
                  </a:gs>
                </a:gsLst>
                <a:lin scaled="0"/>
              </a:gradFill>
            </a:endParaRPr>
          </a:p>
        </p:txBody>
      </p:sp>
      <p:cxnSp>
        <p:nvCxnSpPr>
          <p:cNvPr id="12" name="直接连接符 11"/>
          <p:cNvCxnSpPr/>
          <p:nvPr>
            <p:custDataLst>
              <p:tags r:id="rId1"/>
            </p:custDataLst>
          </p:nvPr>
        </p:nvCxnSpPr>
        <p:spPr>
          <a:xfrm>
            <a:off x="3061335" y="1002665"/>
            <a:ext cx="7620" cy="5579745"/>
          </a:xfrm>
          <a:prstGeom prst="line">
            <a:avLst/>
          </a:prstGeom>
        </p:spPr>
        <p:style>
          <a:lnRef idx="1">
            <a:srgbClr val="1F74AD"/>
          </a:lnRef>
          <a:fillRef idx="0">
            <a:srgbClr val="1F74AD"/>
          </a:fillRef>
          <a:effectRef idx="0">
            <a:srgbClr val="1F74AD"/>
          </a:effectRef>
          <a:fontRef idx="minor">
            <a:srgbClr val="000000"/>
          </a:fontRef>
        </p:style>
      </p:cxnSp>
      <p:sp>
        <p:nvSpPr>
          <p:cNvPr id="35" name="任意多边形 34"/>
          <p:cNvSpPr/>
          <p:nvPr>
            <p:custDataLst>
              <p:tags r:id="rId2"/>
            </p:custDataLst>
          </p:nvPr>
        </p:nvSpPr>
        <p:spPr>
          <a:xfrm>
            <a:off x="3068784" y="4096345"/>
            <a:ext cx="679942" cy="83447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36"/>
          <p:cNvSpPr/>
          <p:nvPr>
            <p:custDataLst>
              <p:tags r:id="rId3"/>
            </p:custDataLst>
          </p:nvPr>
        </p:nvSpPr>
        <p:spPr>
          <a:xfrm>
            <a:off x="3748728" y="4446619"/>
            <a:ext cx="462737" cy="48419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文本框 74"/>
          <p:cNvSpPr txBox="1"/>
          <p:nvPr>
            <p:custDataLst>
              <p:tags r:id="rId4"/>
            </p:custDataLst>
          </p:nvPr>
        </p:nvSpPr>
        <p:spPr>
          <a:xfrm>
            <a:off x="4385033" y="4417340"/>
            <a:ext cx="6580800" cy="534931"/>
          </a:xfrm>
          <a:prstGeom prst="rect">
            <a:avLst/>
          </a:prstGeom>
          <a:noFill/>
        </p:spPr>
        <p:txBody>
          <a:bodyPr wrap="square" rtlCol="0" anchor="ctr"/>
          <a:lstStyle/>
          <a:p>
            <a:pPr>
              <a:lnSpc>
                <a:spcPct val="150000"/>
              </a:lnSpc>
            </a:pPr>
            <a:r>
              <a:rPr lang="zh-CN" altLang="en-US" sz="2000" spc="150">
                <a:solidFill>
                  <a:srgbClr val="3498DB"/>
                </a:solidFill>
                <a:latin typeface="Arial" panose="020B0604020202020204" pitchFamily="34" charset="0"/>
                <a:ea typeface="微软雅黑" panose="020B0503020204020204" pitchFamily="34" charset="-122"/>
                <a:sym typeface="Arial" panose="020B0604020202020204" pitchFamily="34" charset="0"/>
              </a:rPr>
              <a:t>考生如出现体温异常、发热、咳嗽、乏力、鼻塞、流涕、咽痛、腹泻等症状，以及健康码为非绿码等异常情况，考生应立即报告各招聘单位。</a:t>
            </a:r>
            <a:endParaRPr lang="zh-CN" altLang="en-US" sz="2000" spc="150">
              <a:solidFill>
                <a:srgbClr val="3498DB"/>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custDataLst>
              <p:tags r:id="rId5"/>
            </p:custDataLst>
          </p:nvPr>
        </p:nvSpPr>
        <p:spPr>
          <a:xfrm>
            <a:off x="3068784" y="2631057"/>
            <a:ext cx="679942" cy="83447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F74AD">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6"/>
            </p:custDataLst>
          </p:nvPr>
        </p:nvSpPr>
        <p:spPr>
          <a:xfrm>
            <a:off x="3748728" y="2981331"/>
            <a:ext cx="462737" cy="48419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endParaRPr lang="zh-CN" alt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custDataLst>
              <p:tags r:id="rId7"/>
            </p:custDataLst>
          </p:nvPr>
        </p:nvSpPr>
        <p:spPr>
          <a:xfrm>
            <a:off x="4245333" y="2903157"/>
            <a:ext cx="6580800" cy="534931"/>
          </a:xfrm>
          <a:prstGeom prst="rect">
            <a:avLst/>
          </a:prstGeom>
          <a:noFill/>
        </p:spPr>
        <p:txBody>
          <a:bodyPr wrap="square" rtlCol="0" anchor="ctr">
            <a:normAutofit lnSpcReduction="10000"/>
          </a:bodyPr>
          <a:lstStyle/>
          <a:p>
            <a:pPr>
              <a:lnSpc>
                <a:spcPct val="150000"/>
              </a:lnSpc>
            </a:pPr>
            <a:r>
              <a:rPr lang="en-US" altLang="zh-CN" sz="2000" spc="150" dirty="0">
                <a:solidFill>
                  <a:srgbClr val="1F74AD"/>
                </a:solidFill>
                <a:latin typeface="Arial" panose="020B0604020202020204" pitchFamily="34" charset="0"/>
                <a:ea typeface="微软雅黑" panose="020B0503020204020204" pitchFamily="34" charset="-122"/>
                <a:sym typeface="Arial" panose="020B0604020202020204" pitchFamily="34" charset="0"/>
              </a:rPr>
              <a:t>  </a:t>
            </a:r>
            <a:r>
              <a:rPr lang="zh-CN" altLang="en-US" sz="2000" spc="150" dirty="0">
                <a:solidFill>
                  <a:srgbClr val="1F74AD"/>
                </a:solidFill>
                <a:latin typeface="Arial" panose="020B0604020202020204" pitchFamily="34" charset="0"/>
                <a:ea typeface="微软雅黑" panose="020B0503020204020204" pitchFamily="34" charset="-122"/>
                <a:sym typeface="Arial" panose="020B0604020202020204" pitchFamily="34" charset="0"/>
              </a:rPr>
              <a:t>每天进行体温测量、记录和健康状况监测。</a:t>
            </a:r>
            <a:endParaRPr lang="zh-CN" altLang="en-US" sz="2000" spc="150" dirty="0">
              <a:solidFill>
                <a:srgbClr val="1F74AD"/>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3068955" y="1341755"/>
            <a:ext cx="3373120" cy="654685"/>
          </a:xfrm>
          <a:prstGeom prst="rect">
            <a:avLst/>
          </a:prstGeom>
          <a:gradFill rotWithShape="1">
            <a:gsLst>
              <a:gs pos="0">
                <a:srgbClr val="40BBAD">
                  <a:alpha val="0"/>
                </a:srgbClr>
              </a:gs>
              <a:gs pos="100000">
                <a:srgbClr val="407BC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2400300" rtl="0" eaLnBrk="1" latinLnBrk="0" hangingPunct="1">
              <a:defRPr sz="4725" kern="1200">
                <a:solidFill>
                  <a:schemeClr val="lt1"/>
                </a:solidFill>
                <a:latin typeface="+mn-lt"/>
                <a:ea typeface="+mn-ea"/>
                <a:cs typeface="+mn-cs"/>
              </a:defRPr>
            </a:lvl1pPr>
            <a:lvl2pPr marL="1200150" algn="l" defTabSz="2400300" rtl="0" eaLnBrk="1" latinLnBrk="0" hangingPunct="1">
              <a:defRPr sz="4725" kern="1200">
                <a:solidFill>
                  <a:schemeClr val="lt1"/>
                </a:solidFill>
                <a:latin typeface="+mn-lt"/>
                <a:ea typeface="+mn-ea"/>
                <a:cs typeface="+mn-cs"/>
              </a:defRPr>
            </a:lvl2pPr>
            <a:lvl3pPr marL="2400300" algn="l" defTabSz="2400300" rtl="0" eaLnBrk="1" latinLnBrk="0" hangingPunct="1">
              <a:defRPr sz="4725" kern="1200">
                <a:solidFill>
                  <a:schemeClr val="lt1"/>
                </a:solidFill>
                <a:latin typeface="+mn-lt"/>
                <a:ea typeface="+mn-ea"/>
                <a:cs typeface="+mn-cs"/>
              </a:defRPr>
            </a:lvl3pPr>
            <a:lvl4pPr marL="3599815" algn="l" defTabSz="2400300" rtl="0" eaLnBrk="1" latinLnBrk="0" hangingPunct="1">
              <a:defRPr sz="4725" kern="1200">
                <a:solidFill>
                  <a:schemeClr val="lt1"/>
                </a:solidFill>
                <a:latin typeface="+mn-lt"/>
                <a:ea typeface="+mn-ea"/>
                <a:cs typeface="+mn-cs"/>
              </a:defRPr>
            </a:lvl4pPr>
            <a:lvl5pPr marL="4799965" algn="l" defTabSz="2400300" rtl="0" eaLnBrk="1" latinLnBrk="0" hangingPunct="1">
              <a:defRPr sz="4725" kern="1200">
                <a:solidFill>
                  <a:schemeClr val="lt1"/>
                </a:solidFill>
                <a:latin typeface="+mn-lt"/>
                <a:ea typeface="+mn-ea"/>
                <a:cs typeface="+mn-cs"/>
              </a:defRPr>
            </a:lvl5pPr>
            <a:lvl6pPr marL="6000115" algn="l" defTabSz="2400300" rtl="0" eaLnBrk="1" latinLnBrk="0" hangingPunct="1">
              <a:defRPr sz="4725" kern="1200">
                <a:solidFill>
                  <a:schemeClr val="lt1"/>
                </a:solidFill>
                <a:latin typeface="+mn-lt"/>
                <a:ea typeface="+mn-ea"/>
                <a:cs typeface="+mn-cs"/>
              </a:defRPr>
            </a:lvl6pPr>
            <a:lvl7pPr marL="7200265" algn="l" defTabSz="2400300" rtl="0" eaLnBrk="1" latinLnBrk="0" hangingPunct="1">
              <a:defRPr sz="4725" kern="1200">
                <a:solidFill>
                  <a:schemeClr val="lt1"/>
                </a:solidFill>
                <a:latin typeface="+mn-lt"/>
                <a:ea typeface="+mn-ea"/>
                <a:cs typeface="+mn-cs"/>
              </a:defRPr>
            </a:lvl7pPr>
            <a:lvl8pPr marL="8399780" algn="l" defTabSz="2400300" rtl="0" eaLnBrk="1" latinLnBrk="0" hangingPunct="1">
              <a:defRPr sz="4725" kern="1200">
                <a:solidFill>
                  <a:schemeClr val="lt1"/>
                </a:solidFill>
                <a:latin typeface="+mn-lt"/>
                <a:ea typeface="+mn-ea"/>
                <a:cs typeface="+mn-cs"/>
              </a:defRPr>
            </a:lvl8pPr>
            <a:lvl9pPr marL="9599930" algn="l" defTabSz="2400300" rtl="0" eaLnBrk="1" latinLnBrk="0" hangingPunct="1">
              <a:defRPr sz="4725" kern="1200">
                <a:solidFill>
                  <a:schemeClr val="lt1"/>
                </a:solidFill>
                <a:latin typeface="+mn-lt"/>
                <a:ea typeface="+mn-ea"/>
                <a:cs typeface="+mn-cs"/>
              </a:defRPr>
            </a:lvl9pPr>
          </a:lstStyle>
          <a:p>
            <a:pPr algn="l"/>
            <a:r>
              <a:rPr lang="zh-CN" altLang="en-US" sz="2400" b="1"/>
              <a:t>考前</a:t>
            </a:r>
            <a:r>
              <a:rPr lang="en-US" altLang="zh-CN" sz="2400" b="1"/>
              <a:t>14</a:t>
            </a:r>
            <a:r>
              <a:rPr lang="zh-CN" altLang="en-US" sz="2400" b="1"/>
              <a:t>天起</a:t>
            </a:r>
            <a:endParaRPr lang="zh-CN" altLang="en-US" sz="2400" b="1"/>
          </a:p>
        </p:txBody>
      </p:sp>
      <p:pic>
        <p:nvPicPr>
          <p:cNvPr id="34" name="图片 33" descr="u=3822041150,3819021237&amp;fm=214&amp;gp=0"/>
          <p:cNvPicPr>
            <a:picLocks noChangeAspect="1"/>
          </p:cNvPicPr>
          <p:nvPr/>
        </p:nvPicPr>
        <p:blipFill>
          <a:blip r:embed="rId8"/>
          <a:srcRect t="25913" b="-2603"/>
          <a:stretch>
            <a:fillRect/>
          </a:stretch>
        </p:blipFill>
        <p:spPr>
          <a:xfrm>
            <a:off x="567690" y="2362835"/>
            <a:ext cx="2190750" cy="2132965"/>
          </a:xfrm>
          <a:prstGeom prst="ellipse">
            <a:avLst/>
          </a:prstGeom>
        </p:spPr>
      </p:pic>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9282430" y="6240780"/>
            <a:ext cx="2909570" cy="206375"/>
          </a:xfrm>
        </p:spPr>
        <p:txBody>
          <a:bodyPr/>
          <a:lstStyle/>
          <a:p>
            <a:fld id="{5DD3DB80-B894-403A-B48E-6FDC1A72010E}" type="slidenum">
              <a:rPr lang="zh-CN" altLang="en-US" smtClean="0"/>
            </a:fld>
            <a:endParaRPr lang="zh-CN" altLang="en-US"/>
          </a:p>
        </p:txBody>
      </p:sp>
      <p:cxnSp>
        <p:nvCxnSpPr>
          <p:cNvPr id="2" name="直接连接符 1"/>
          <p:cNvCxnSpPr/>
          <p:nvPr>
            <p:custDataLst>
              <p:tags r:id="rId1"/>
            </p:custDataLst>
          </p:nvPr>
        </p:nvCxnSpPr>
        <p:spPr>
          <a:xfrm>
            <a:off x="3061335" y="549910"/>
            <a:ext cx="7620" cy="6032500"/>
          </a:xfrm>
          <a:prstGeom prst="line">
            <a:avLst/>
          </a:prstGeom>
        </p:spPr>
        <p:style>
          <a:lnRef idx="1">
            <a:srgbClr val="1F74AD"/>
          </a:lnRef>
          <a:fillRef idx="0">
            <a:srgbClr val="1F74AD"/>
          </a:fillRef>
          <a:effectRef idx="0">
            <a:srgbClr val="1F74AD"/>
          </a:effectRef>
          <a:fontRef idx="minor">
            <a:srgbClr val="000000"/>
          </a:fontRef>
        </p:style>
      </p:cxnSp>
      <p:sp>
        <p:nvSpPr>
          <p:cNvPr id="35" name="任意多边形 34"/>
          <p:cNvSpPr/>
          <p:nvPr>
            <p:custDataLst>
              <p:tags r:id="rId2"/>
            </p:custDataLst>
          </p:nvPr>
        </p:nvSpPr>
        <p:spPr>
          <a:xfrm>
            <a:off x="3068784" y="3361743"/>
            <a:ext cx="679942" cy="83447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3498DB">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36"/>
          <p:cNvSpPr/>
          <p:nvPr>
            <p:custDataLst>
              <p:tags r:id="rId3"/>
            </p:custDataLst>
          </p:nvPr>
        </p:nvSpPr>
        <p:spPr>
          <a:xfrm>
            <a:off x="3748728" y="3712017"/>
            <a:ext cx="462737" cy="48419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文本框 75"/>
          <p:cNvSpPr txBox="1"/>
          <p:nvPr>
            <p:custDataLst>
              <p:tags r:id="rId4"/>
            </p:custDataLst>
          </p:nvPr>
        </p:nvSpPr>
        <p:spPr>
          <a:xfrm>
            <a:off x="4211955" y="3712210"/>
            <a:ext cx="7652385" cy="534670"/>
          </a:xfrm>
          <a:prstGeom prst="rect">
            <a:avLst/>
          </a:prstGeom>
          <a:noFill/>
        </p:spPr>
        <p:txBody>
          <a:bodyPr wrap="square" rtlCol="0" anchor="ctr">
            <a:noAutofit/>
          </a:bodyPr>
          <a:lstStyle/>
          <a:p>
            <a:pPr>
              <a:lnSpc>
                <a:spcPct val="120000"/>
              </a:lnSpc>
            </a:pPr>
            <a:r>
              <a:rPr lang="zh-CN" altLang="en-US" sz="2000" spc="150">
                <a:solidFill>
                  <a:srgbClr val="1AA3AA"/>
                </a:solidFill>
                <a:latin typeface="Arial" panose="020B0604020202020204" pitchFamily="34" charset="0"/>
                <a:ea typeface="微软雅黑" panose="020B0503020204020204" pitchFamily="34" charset="-122"/>
                <a:sym typeface="Arial" panose="020B0604020202020204" pitchFamily="34" charset="0"/>
              </a:rPr>
              <a:t>“四类考生”须提交考前7天内核酸检测阴性报告单（证明）。</a:t>
            </a:r>
            <a:endParaRPr lang="zh-CN" altLang="en-US" sz="2000" spc="150">
              <a:solidFill>
                <a:srgbClr val="1AA3AA"/>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任意多边形 21"/>
          <p:cNvSpPr/>
          <p:nvPr>
            <p:custDataLst>
              <p:tags r:id="rId5"/>
            </p:custDataLst>
          </p:nvPr>
        </p:nvSpPr>
        <p:spPr>
          <a:xfrm>
            <a:off x="3068784" y="1896455"/>
            <a:ext cx="679942" cy="834472"/>
          </a:xfrm>
          <a:custGeom>
            <a:avLst/>
            <a:gdLst>
              <a:gd name="connsiteX0" fmla="*/ 0 w 580293"/>
              <a:gd name="connsiteY0" fmla="*/ 0 h 712177"/>
              <a:gd name="connsiteX1" fmla="*/ 580293 w 580293"/>
              <a:gd name="connsiteY1" fmla="*/ 298119 h 712177"/>
              <a:gd name="connsiteX2" fmla="*/ 580293 w 580293"/>
              <a:gd name="connsiteY2" fmla="*/ 712177 h 712177"/>
              <a:gd name="connsiteX3" fmla="*/ 0 w 580293"/>
              <a:gd name="connsiteY3" fmla="*/ 414058 h 712177"/>
            </a:gdLst>
            <a:ahLst/>
            <a:cxnLst>
              <a:cxn ang="0">
                <a:pos x="connsiteX0" y="connsiteY0"/>
              </a:cxn>
              <a:cxn ang="0">
                <a:pos x="connsiteX1" y="connsiteY1"/>
              </a:cxn>
              <a:cxn ang="0">
                <a:pos x="connsiteX2" y="connsiteY2"/>
              </a:cxn>
              <a:cxn ang="0">
                <a:pos x="connsiteX3" y="connsiteY3"/>
              </a:cxn>
            </a:cxnLst>
            <a:rect l="l" t="t" r="r" b="b"/>
            <a:pathLst>
              <a:path w="580293" h="712177">
                <a:moveTo>
                  <a:pt x="0" y="0"/>
                </a:moveTo>
                <a:lnTo>
                  <a:pt x="580293" y="298119"/>
                </a:lnTo>
                <a:lnTo>
                  <a:pt x="580293" y="712177"/>
                </a:lnTo>
                <a:lnTo>
                  <a:pt x="0" y="414058"/>
                </a:lnTo>
                <a:close/>
              </a:path>
            </a:pathLst>
          </a:custGeom>
          <a:solidFill>
            <a:srgbClr val="1F74AD">
              <a:lumMod val="75000"/>
            </a:srgb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endParaRPr lang="zh-CN" altLang="en-US" sz="2000">
              <a:latin typeface="Arial" panose="020B0604020202020204" pitchFamily="34" charset="0"/>
              <a:ea typeface="微软雅黑" panose="020B0503020204020204" pitchFamily="34" charset="-122"/>
              <a:sym typeface="Arial" panose="020B0604020202020204" pitchFamily="34" charset="0"/>
            </a:endParaRPr>
          </a:p>
        </p:txBody>
      </p:sp>
      <p:sp>
        <p:nvSpPr>
          <p:cNvPr id="23" name="任意多边形 22"/>
          <p:cNvSpPr/>
          <p:nvPr>
            <p:custDataLst>
              <p:tags r:id="rId6"/>
            </p:custDataLst>
          </p:nvPr>
        </p:nvSpPr>
        <p:spPr>
          <a:xfrm>
            <a:off x="3748728" y="2246729"/>
            <a:ext cx="462737" cy="484199"/>
          </a:xfrm>
          <a:custGeom>
            <a:avLst/>
            <a:gdLst>
              <a:gd name="connsiteX0" fmla="*/ 0 w 394921"/>
              <a:gd name="connsiteY0" fmla="*/ 0 h 413238"/>
              <a:gd name="connsiteX1" fmla="*/ 207744 w 394921"/>
              <a:gd name="connsiteY1" fmla="*/ 0 h 413238"/>
              <a:gd name="connsiteX2" fmla="*/ 394921 w 394921"/>
              <a:gd name="connsiteY2" fmla="*/ 206619 h 413238"/>
              <a:gd name="connsiteX3" fmla="*/ 207744 w 394921"/>
              <a:gd name="connsiteY3" fmla="*/ 413238 h 413238"/>
              <a:gd name="connsiteX4" fmla="*/ 0 w 394921"/>
              <a:gd name="connsiteY4" fmla="*/ 413238 h 413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921" h="413238">
                <a:moveTo>
                  <a:pt x="0" y="0"/>
                </a:moveTo>
                <a:lnTo>
                  <a:pt x="207744" y="0"/>
                </a:lnTo>
                <a:cubicBezTo>
                  <a:pt x="311119" y="0"/>
                  <a:pt x="394921" y="92506"/>
                  <a:pt x="394921" y="206619"/>
                </a:cubicBezTo>
                <a:cubicBezTo>
                  <a:pt x="394921" y="320731"/>
                  <a:pt x="311119" y="413238"/>
                  <a:pt x="207744" y="413238"/>
                </a:cubicBezTo>
                <a:lnTo>
                  <a:pt x="0" y="413238"/>
                </a:lnTo>
                <a:close/>
              </a:path>
            </a:pathLst>
          </a:cu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lnSpc>
                <a:spcPct val="120000"/>
              </a:lnSpc>
            </a:pPr>
            <a:r>
              <a:rPr lang="en-US" altLang="zh-CN"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endParaRPr lang="zh-CN" altLang="en-US" sz="2000" spc="30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23"/>
          <p:cNvSpPr txBox="1"/>
          <p:nvPr>
            <p:custDataLst>
              <p:tags r:id="rId7"/>
            </p:custDataLst>
          </p:nvPr>
        </p:nvSpPr>
        <p:spPr>
          <a:xfrm>
            <a:off x="4385033" y="2217450"/>
            <a:ext cx="6580800" cy="534931"/>
          </a:xfrm>
          <a:prstGeom prst="rect">
            <a:avLst/>
          </a:prstGeom>
          <a:noFill/>
        </p:spPr>
        <p:txBody>
          <a:bodyPr wrap="square" rtlCol="0" anchor="ctr"/>
          <a:lstStyle/>
          <a:p>
            <a:pPr>
              <a:lnSpc>
                <a:spcPct val="120000"/>
              </a:lnSpc>
            </a:pPr>
            <a:r>
              <a:rPr lang="zh-CN" altLang="en-US" sz="2000" spc="150">
                <a:solidFill>
                  <a:srgbClr val="1F74AD"/>
                </a:solidFill>
                <a:latin typeface="Arial" panose="020B0604020202020204" pitchFamily="34" charset="0"/>
                <a:ea typeface="微软雅黑" panose="020B0503020204020204" pitchFamily="34" charset="-122"/>
                <a:sym typeface="Arial" panose="020B0604020202020204" pitchFamily="34" charset="0"/>
              </a:rPr>
              <a:t>考生准备好本人《福建省教育考试考生健康申明卡及安全考生承诺书》，接受“八闽健康码”核验。</a:t>
            </a:r>
            <a:endParaRPr lang="zh-CN" altLang="en-US" sz="2000" spc="150">
              <a:solidFill>
                <a:srgbClr val="1F74AD"/>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3061335" y="843280"/>
            <a:ext cx="3373120" cy="654685"/>
          </a:xfrm>
          <a:prstGeom prst="rect">
            <a:avLst/>
          </a:prstGeom>
          <a:gradFill rotWithShape="1">
            <a:gsLst>
              <a:gs pos="0">
                <a:srgbClr val="40BBAD">
                  <a:alpha val="0"/>
                </a:srgbClr>
              </a:gs>
              <a:gs pos="100000">
                <a:srgbClr val="407BC6"/>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2400300" rtl="0" eaLnBrk="1" latinLnBrk="0" hangingPunct="1">
              <a:defRPr sz="4725" kern="1200">
                <a:solidFill>
                  <a:schemeClr val="lt1"/>
                </a:solidFill>
                <a:latin typeface="+mn-lt"/>
                <a:ea typeface="+mn-ea"/>
                <a:cs typeface="+mn-cs"/>
              </a:defRPr>
            </a:lvl1pPr>
            <a:lvl2pPr marL="1200150" algn="l" defTabSz="2400300" rtl="0" eaLnBrk="1" latinLnBrk="0" hangingPunct="1">
              <a:defRPr sz="4725" kern="1200">
                <a:solidFill>
                  <a:schemeClr val="lt1"/>
                </a:solidFill>
                <a:latin typeface="+mn-lt"/>
                <a:ea typeface="+mn-ea"/>
                <a:cs typeface="+mn-cs"/>
              </a:defRPr>
            </a:lvl2pPr>
            <a:lvl3pPr marL="2400300" algn="l" defTabSz="2400300" rtl="0" eaLnBrk="1" latinLnBrk="0" hangingPunct="1">
              <a:defRPr sz="4725" kern="1200">
                <a:solidFill>
                  <a:schemeClr val="lt1"/>
                </a:solidFill>
                <a:latin typeface="+mn-lt"/>
                <a:ea typeface="+mn-ea"/>
                <a:cs typeface="+mn-cs"/>
              </a:defRPr>
            </a:lvl3pPr>
            <a:lvl4pPr marL="3599815" algn="l" defTabSz="2400300" rtl="0" eaLnBrk="1" latinLnBrk="0" hangingPunct="1">
              <a:defRPr sz="4725" kern="1200">
                <a:solidFill>
                  <a:schemeClr val="lt1"/>
                </a:solidFill>
                <a:latin typeface="+mn-lt"/>
                <a:ea typeface="+mn-ea"/>
                <a:cs typeface="+mn-cs"/>
              </a:defRPr>
            </a:lvl4pPr>
            <a:lvl5pPr marL="4799965" algn="l" defTabSz="2400300" rtl="0" eaLnBrk="1" latinLnBrk="0" hangingPunct="1">
              <a:defRPr sz="4725" kern="1200">
                <a:solidFill>
                  <a:schemeClr val="lt1"/>
                </a:solidFill>
                <a:latin typeface="+mn-lt"/>
                <a:ea typeface="+mn-ea"/>
                <a:cs typeface="+mn-cs"/>
              </a:defRPr>
            </a:lvl5pPr>
            <a:lvl6pPr marL="6000115" algn="l" defTabSz="2400300" rtl="0" eaLnBrk="1" latinLnBrk="0" hangingPunct="1">
              <a:defRPr sz="4725" kern="1200">
                <a:solidFill>
                  <a:schemeClr val="lt1"/>
                </a:solidFill>
                <a:latin typeface="+mn-lt"/>
                <a:ea typeface="+mn-ea"/>
                <a:cs typeface="+mn-cs"/>
              </a:defRPr>
            </a:lvl6pPr>
            <a:lvl7pPr marL="7200265" algn="l" defTabSz="2400300" rtl="0" eaLnBrk="1" latinLnBrk="0" hangingPunct="1">
              <a:defRPr sz="4725" kern="1200">
                <a:solidFill>
                  <a:schemeClr val="lt1"/>
                </a:solidFill>
                <a:latin typeface="+mn-lt"/>
                <a:ea typeface="+mn-ea"/>
                <a:cs typeface="+mn-cs"/>
              </a:defRPr>
            </a:lvl7pPr>
            <a:lvl8pPr marL="8399780" algn="l" defTabSz="2400300" rtl="0" eaLnBrk="1" latinLnBrk="0" hangingPunct="1">
              <a:defRPr sz="4725" kern="1200">
                <a:solidFill>
                  <a:schemeClr val="lt1"/>
                </a:solidFill>
                <a:latin typeface="+mn-lt"/>
                <a:ea typeface="+mn-ea"/>
                <a:cs typeface="+mn-cs"/>
              </a:defRPr>
            </a:lvl8pPr>
            <a:lvl9pPr marL="9599930" algn="l" defTabSz="2400300" rtl="0" eaLnBrk="1" latinLnBrk="0" hangingPunct="1">
              <a:defRPr sz="4725" kern="1200">
                <a:solidFill>
                  <a:schemeClr val="lt1"/>
                </a:solidFill>
                <a:latin typeface="+mn-lt"/>
                <a:ea typeface="+mn-ea"/>
                <a:cs typeface="+mn-cs"/>
              </a:defRPr>
            </a:lvl9pPr>
          </a:lstStyle>
          <a:p>
            <a:pPr algn="l"/>
            <a:r>
              <a:rPr lang="zh-CN" altLang="en-US" sz="2400" b="1"/>
              <a:t>考前</a:t>
            </a:r>
            <a:r>
              <a:rPr lang="en-US" altLang="zh-CN" sz="2400" b="1"/>
              <a:t>3</a:t>
            </a:r>
            <a:r>
              <a:rPr lang="zh-CN" altLang="en-US" sz="2400" b="1"/>
              <a:t>天内</a:t>
            </a:r>
            <a:endParaRPr lang="zh-CN" altLang="en-US" sz="2400" b="1"/>
          </a:p>
        </p:txBody>
      </p:sp>
      <p:pic>
        <p:nvPicPr>
          <p:cNvPr id="3" name="图片 2"/>
          <p:cNvPicPr>
            <a:picLocks noChangeAspect="1"/>
          </p:cNvPicPr>
          <p:nvPr/>
        </p:nvPicPr>
        <p:blipFill>
          <a:blip r:embed="rId8"/>
          <a:stretch>
            <a:fillRect/>
          </a:stretch>
        </p:blipFill>
        <p:spPr>
          <a:xfrm>
            <a:off x="615315" y="1298575"/>
            <a:ext cx="2202180" cy="45345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标题 5"/>
          <p:cNvSpPr>
            <a:spLocks noGrp="1"/>
          </p:cNvSpPr>
          <p:nvPr/>
        </p:nvSpPr>
        <p:spPr>
          <a:xfrm>
            <a:off x="567690" y="-27940"/>
            <a:ext cx="10018395" cy="10287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zh-CN" dirty="0">
                <a:gradFill>
                  <a:gsLst>
                    <a:gs pos="0">
                      <a:srgbClr val="007BD3"/>
                    </a:gs>
                    <a:gs pos="100000">
                      <a:srgbClr val="034373"/>
                    </a:gs>
                  </a:gsLst>
                  <a:lin scaled="0"/>
                </a:gradFill>
              </a:rPr>
              <a:t>“四类考生”：</a:t>
            </a:r>
            <a:endParaRPr lang="zh-CN" dirty="0">
              <a:gradFill>
                <a:gsLst>
                  <a:gs pos="0">
                    <a:srgbClr val="007BD3"/>
                  </a:gs>
                  <a:gs pos="100000">
                    <a:srgbClr val="034373"/>
                  </a:gs>
                </a:gsLst>
                <a:lin scaled="0"/>
              </a:gradFill>
            </a:endParaRPr>
          </a:p>
        </p:txBody>
      </p:sp>
      <p:sp>
        <p:nvSpPr>
          <p:cNvPr id="22" name="矩形 21"/>
          <p:cNvSpPr/>
          <p:nvPr>
            <p:custDataLst>
              <p:tags r:id="rId1"/>
            </p:custDataLst>
          </p:nvPr>
        </p:nvSpPr>
        <p:spPr>
          <a:xfrm>
            <a:off x="905510" y="2424830"/>
            <a:ext cx="607661" cy="607661"/>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custDataLst>
              <p:tags r:id="rId2"/>
            </p:custDataLst>
          </p:nvPr>
        </p:nvSpPr>
        <p:spPr>
          <a:xfrm>
            <a:off x="1031545" y="2535537"/>
            <a:ext cx="607661" cy="607661"/>
          </a:xfrm>
          <a:prstGeom prst="rect">
            <a:avLst/>
          </a:prstGeom>
          <a:solidFill>
            <a:srgbClr val="FFFFFF"/>
          </a:solidFill>
          <a:ln>
            <a:noFill/>
          </a:ln>
          <a:effectLst>
            <a:outerShdw blurRad="317500" sx="102000" sy="102000" algn="ctr" rotWithShape="0">
              <a:prstClr val="black">
                <a:alpha val="15000"/>
              </a:prstClr>
            </a:outerShdw>
          </a:effectLst>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3"/>
          <p:cNvSpPr txBox="1"/>
          <p:nvPr>
            <p:custDataLst>
              <p:tags r:id="rId3"/>
            </p:custDataLst>
          </p:nvPr>
        </p:nvSpPr>
        <p:spPr>
          <a:xfrm>
            <a:off x="1017033" y="2566288"/>
            <a:ext cx="636687" cy="533761"/>
          </a:xfrm>
          <a:prstGeom prst="rect">
            <a:avLst/>
          </a:prstGeom>
          <a:noFill/>
        </p:spPr>
        <p:txBody>
          <a:bodyPr wrap="square" rtlCol="0">
            <a:spAutoFit/>
          </a:bodyPr>
          <a:lstStyle/>
          <a:p>
            <a:r>
              <a:rPr lang="en-US" altLang="zh-CN" sz="2800" b="1" dirty="0">
                <a:latin typeface="Arial" panose="020B0604020202020204" pitchFamily="34" charset="0"/>
                <a:ea typeface="微软雅黑" panose="020B0503020204020204" pitchFamily="34" charset="-122"/>
                <a:sym typeface="Arial" panose="020B0604020202020204" pitchFamily="34" charset="0"/>
              </a:rPr>
              <a:t>01</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36"/>
          <p:cNvSpPr txBox="1"/>
          <p:nvPr>
            <p:custDataLst>
              <p:tags r:id="rId4"/>
            </p:custDataLst>
          </p:nvPr>
        </p:nvSpPr>
        <p:spPr>
          <a:xfrm>
            <a:off x="1779905" y="1864360"/>
            <a:ext cx="3756025" cy="1661795"/>
          </a:xfrm>
          <a:prstGeom prst="rect">
            <a:avLst/>
          </a:prstGeom>
          <a:noFill/>
        </p:spPr>
        <p:txBody>
          <a:bodyPr wrap="square" tIns="0" bIns="0" rtlCol="0" anchor="t">
            <a:spAutoFit/>
          </a:bodyPr>
          <a:lstStyle/>
          <a:p>
            <a:pPr algn="l">
              <a:lnSpc>
                <a:spcPct val="150000"/>
              </a:lnSpc>
            </a:pPr>
            <a:r>
              <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rPr>
              <a:t>来自高中风险地区或有旅居史、境外返回、有境外人员接触史或有疑似症状等情况的考生，以及考前14天体温异常的考生。</a:t>
            </a:r>
            <a:endPar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矩形 63"/>
          <p:cNvSpPr/>
          <p:nvPr>
            <p:custDataLst>
              <p:tags r:id="rId5"/>
            </p:custDataLst>
          </p:nvPr>
        </p:nvSpPr>
        <p:spPr>
          <a:xfrm>
            <a:off x="5671085" y="2145430"/>
            <a:ext cx="607661" cy="607661"/>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矩形 64"/>
          <p:cNvSpPr/>
          <p:nvPr>
            <p:custDataLst>
              <p:tags r:id="rId6"/>
            </p:custDataLst>
          </p:nvPr>
        </p:nvSpPr>
        <p:spPr>
          <a:xfrm>
            <a:off x="5797120" y="2256137"/>
            <a:ext cx="607661" cy="607661"/>
          </a:xfrm>
          <a:prstGeom prst="rect">
            <a:avLst/>
          </a:prstGeom>
          <a:solidFill>
            <a:srgbClr val="FFFFFF"/>
          </a:solidFill>
          <a:ln>
            <a:noFill/>
          </a:ln>
          <a:effectLst>
            <a:outerShdw blurRad="317500" sx="102000" sy="102000" algn="ctr" rotWithShape="0">
              <a:prstClr val="black">
                <a:alpha val="15000"/>
              </a:prstClr>
            </a:outerShdw>
          </a:effectLst>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 name="文本框 65"/>
          <p:cNvSpPr txBox="1"/>
          <p:nvPr>
            <p:custDataLst>
              <p:tags r:id="rId7"/>
            </p:custDataLst>
          </p:nvPr>
        </p:nvSpPr>
        <p:spPr>
          <a:xfrm>
            <a:off x="5782608" y="2286888"/>
            <a:ext cx="636687" cy="533761"/>
          </a:xfrm>
          <a:prstGeom prst="rect">
            <a:avLst/>
          </a:prstGeom>
          <a:noFill/>
        </p:spPr>
        <p:txBody>
          <a:bodyPr wrap="square" rtlCol="0">
            <a:spAutoFit/>
          </a:bodyPr>
          <a:lstStyle/>
          <a:p>
            <a:r>
              <a:rPr lang="en-US" altLang="zh-CN" sz="2800" b="1" dirty="0">
                <a:latin typeface="Arial" panose="020B0604020202020204" pitchFamily="34" charset="0"/>
                <a:ea typeface="微软雅黑" panose="020B0503020204020204" pitchFamily="34" charset="-122"/>
                <a:sym typeface="Arial" panose="020B0604020202020204" pitchFamily="34" charset="0"/>
              </a:rPr>
              <a:t>02</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67"/>
          <p:cNvSpPr txBox="1"/>
          <p:nvPr>
            <p:custDataLst>
              <p:tags r:id="rId8"/>
            </p:custDataLst>
          </p:nvPr>
        </p:nvSpPr>
        <p:spPr>
          <a:xfrm>
            <a:off x="6545580" y="1953895"/>
            <a:ext cx="3991610" cy="830580"/>
          </a:xfrm>
          <a:prstGeom prst="rect">
            <a:avLst/>
          </a:prstGeom>
          <a:noFill/>
        </p:spPr>
        <p:txBody>
          <a:bodyPr wrap="square" tIns="0" bIns="0" rtlCol="0" anchor="t">
            <a:spAutoFit/>
          </a:bodyPr>
          <a:lstStyle/>
          <a:p>
            <a:pPr algn="l">
              <a:lnSpc>
                <a:spcPct val="150000"/>
              </a:lnSpc>
            </a:pPr>
            <a:r>
              <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rPr>
              <a:t>考前14天在居住地有被隔离或曾被隔离且未做过核酸检测的考生。</a:t>
            </a:r>
            <a:endPar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矩形 83"/>
          <p:cNvSpPr/>
          <p:nvPr>
            <p:custDataLst>
              <p:tags r:id="rId9"/>
            </p:custDataLst>
          </p:nvPr>
        </p:nvSpPr>
        <p:spPr>
          <a:xfrm>
            <a:off x="1513171" y="4113518"/>
            <a:ext cx="607661" cy="607661"/>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5" name="矩形 84"/>
          <p:cNvSpPr/>
          <p:nvPr>
            <p:custDataLst>
              <p:tags r:id="rId10"/>
            </p:custDataLst>
          </p:nvPr>
        </p:nvSpPr>
        <p:spPr>
          <a:xfrm>
            <a:off x="1639206" y="4224225"/>
            <a:ext cx="607661" cy="607661"/>
          </a:xfrm>
          <a:prstGeom prst="rect">
            <a:avLst/>
          </a:prstGeom>
          <a:solidFill>
            <a:srgbClr val="FFFFFF"/>
          </a:solidFill>
          <a:ln>
            <a:noFill/>
          </a:ln>
          <a:effectLst>
            <a:outerShdw blurRad="317500" sx="102000" sy="102000" algn="ctr" rotWithShape="0">
              <a:prstClr val="black">
                <a:alpha val="15000"/>
              </a:prstClr>
            </a:outerShdw>
          </a:effectLst>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文本框 85"/>
          <p:cNvSpPr txBox="1"/>
          <p:nvPr>
            <p:custDataLst>
              <p:tags r:id="rId11"/>
            </p:custDataLst>
          </p:nvPr>
        </p:nvSpPr>
        <p:spPr>
          <a:xfrm>
            <a:off x="1624694" y="4254976"/>
            <a:ext cx="636687" cy="533761"/>
          </a:xfrm>
          <a:prstGeom prst="rect">
            <a:avLst/>
          </a:prstGeom>
          <a:noFill/>
        </p:spPr>
        <p:txBody>
          <a:bodyPr wrap="square" rtlCol="0">
            <a:spAutoFit/>
          </a:bodyPr>
          <a:lstStyle/>
          <a:p>
            <a:r>
              <a:rPr lang="en-US" altLang="zh-CN" sz="2800" b="1" dirty="0">
                <a:latin typeface="Arial" panose="020B0604020202020204" pitchFamily="34" charset="0"/>
                <a:ea typeface="微软雅黑" panose="020B0503020204020204" pitchFamily="34" charset="-122"/>
                <a:sym typeface="Arial" panose="020B0604020202020204" pitchFamily="34" charset="0"/>
              </a:rPr>
              <a:t>03</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sp>
        <p:nvSpPr>
          <p:cNvPr id="88" name="文本框 87"/>
          <p:cNvSpPr txBox="1"/>
          <p:nvPr>
            <p:custDataLst>
              <p:tags r:id="rId12"/>
            </p:custDataLst>
          </p:nvPr>
        </p:nvSpPr>
        <p:spPr>
          <a:xfrm>
            <a:off x="2421890" y="4020185"/>
            <a:ext cx="3210560" cy="830580"/>
          </a:xfrm>
          <a:prstGeom prst="rect">
            <a:avLst/>
          </a:prstGeom>
          <a:noFill/>
        </p:spPr>
        <p:txBody>
          <a:bodyPr wrap="square" tIns="0" bIns="0" rtlCol="0" anchor="t">
            <a:spAutoFit/>
          </a:bodyPr>
          <a:lstStyle/>
          <a:p>
            <a:pPr algn="l">
              <a:lnSpc>
                <a:spcPct val="150000"/>
              </a:lnSpc>
            </a:pPr>
            <a:r>
              <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rPr>
              <a:t>共同居住家族成员中有以上情况的考生。</a:t>
            </a:r>
            <a:endPar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矩形 88"/>
          <p:cNvSpPr/>
          <p:nvPr>
            <p:custDataLst>
              <p:tags r:id="rId13"/>
            </p:custDataLst>
          </p:nvPr>
        </p:nvSpPr>
        <p:spPr>
          <a:xfrm>
            <a:off x="6278746" y="3834118"/>
            <a:ext cx="607661" cy="607661"/>
          </a:xfrm>
          <a:prstGeom prst="rect">
            <a:avLst/>
          </a:prstGeom>
          <a:solidFill>
            <a:srgbClr val="FFC000"/>
          </a:solidFill>
          <a:ln>
            <a:noFill/>
          </a:ln>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矩形 89"/>
          <p:cNvSpPr/>
          <p:nvPr>
            <p:custDataLst>
              <p:tags r:id="rId14"/>
            </p:custDataLst>
          </p:nvPr>
        </p:nvSpPr>
        <p:spPr>
          <a:xfrm>
            <a:off x="6404781" y="3944825"/>
            <a:ext cx="607661" cy="607661"/>
          </a:xfrm>
          <a:prstGeom prst="rect">
            <a:avLst/>
          </a:prstGeom>
          <a:solidFill>
            <a:srgbClr val="FFFFFF"/>
          </a:solidFill>
          <a:ln>
            <a:noFill/>
          </a:ln>
          <a:effectLst>
            <a:outerShdw blurRad="317500" sx="102000" sy="102000" algn="ctr" rotWithShape="0">
              <a:prstClr val="black">
                <a:alpha val="15000"/>
              </a:prstClr>
            </a:outerShdw>
          </a:effectLst>
        </p:spPr>
        <p:style>
          <a:lnRef idx="2">
            <a:srgbClr val="FFC000">
              <a:shade val="50000"/>
            </a:srgbClr>
          </a:lnRef>
          <a:fillRef idx="1">
            <a:srgbClr val="FFC000"/>
          </a:fillRef>
          <a:effectRef idx="0">
            <a:srgbClr val="FFC000"/>
          </a:effectRef>
          <a:fontRef idx="minor">
            <a:sysClr val="window" lastClr="FFFFFF"/>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1" name="文本框 90"/>
          <p:cNvSpPr txBox="1"/>
          <p:nvPr>
            <p:custDataLst>
              <p:tags r:id="rId15"/>
            </p:custDataLst>
          </p:nvPr>
        </p:nvSpPr>
        <p:spPr>
          <a:xfrm>
            <a:off x="6390269" y="3975576"/>
            <a:ext cx="636687" cy="533761"/>
          </a:xfrm>
          <a:prstGeom prst="rect">
            <a:avLst/>
          </a:prstGeom>
          <a:noFill/>
        </p:spPr>
        <p:txBody>
          <a:bodyPr wrap="square" rtlCol="0">
            <a:spAutoFit/>
          </a:bodyPr>
          <a:lstStyle/>
          <a:p>
            <a:r>
              <a:rPr lang="en-US" altLang="zh-CN" sz="2800" b="1" dirty="0">
                <a:latin typeface="Arial" panose="020B0604020202020204" pitchFamily="34" charset="0"/>
                <a:ea typeface="微软雅黑" panose="020B0503020204020204" pitchFamily="34" charset="-122"/>
                <a:sym typeface="Arial" panose="020B0604020202020204" pitchFamily="34" charset="0"/>
              </a:rPr>
              <a:t>04</a:t>
            </a:r>
            <a:endParaRPr lang="zh-CN" altLang="en-US" sz="2800" b="1" dirty="0">
              <a:latin typeface="Arial" panose="020B0604020202020204" pitchFamily="34" charset="0"/>
              <a:ea typeface="微软雅黑" panose="020B0503020204020204" pitchFamily="34" charset="-122"/>
              <a:sym typeface="Arial" panose="020B0604020202020204" pitchFamily="34" charset="0"/>
            </a:endParaRPr>
          </a:p>
        </p:txBody>
      </p:sp>
      <p:sp>
        <p:nvSpPr>
          <p:cNvPr id="93" name="文本框 92"/>
          <p:cNvSpPr txBox="1"/>
          <p:nvPr>
            <p:custDataLst>
              <p:tags r:id="rId16"/>
            </p:custDataLst>
          </p:nvPr>
        </p:nvSpPr>
        <p:spPr>
          <a:xfrm>
            <a:off x="7153275" y="3279775"/>
            <a:ext cx="4220210" cy="1661795"/>
          </a:xfrm>
          <a:prstGeom prst="rect">
            <a:avLst/>
          </a:prstGeom>
          <a:noFill/>
        </p:spPr>
        <p:txBody>
          <a:bodyPr wrap="square" tIns="0" bIns="0" rtlCol="0" anchor="t">
            <a:spAutoFit/>
          </a:bodyPr>
          <a:lstStyle/>
          <a:p>
            <a:pPr algn="l">
              <a:lnSpc>
                <a:spcPct val="150000"/>
              </a:lnSpc>
            </a:pPr>
            <a:r>
              <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rPr>
              <a:t>考前14天工作（实习）岗位属于医疗机构医务人员、公共场所服务人员、口岸检疫排查人员、公共交通驾驶员，铁路航空乘务人员的考生。 </a:t>
            </a:r>
            <a:endParaRPr lang="zh-CN" altLang="en-US">
              <a:solidFill>
                <a:srgbClr val="0070C0"/>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圆角矩形 10"/>
          <p:cNvSpPr/>
          <p:nvPr/>
        </p:nvSpPr>
        <p:spPr>
          <a:xfrm>
            <a:off x="4421505" y="3651885"/>
            <a:ext cx="1157605" cy="207264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0" name="圆角矩形 9"/>
          <p:cNvSpPr/>
          <p:nvPr/>
        </p:nvSpPr>
        <p:spPr>
          <a:xfrm>
            <a:off x="4422140" y="1080135"/>
            <a:ext cx="1156970" cy="200279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6" name="标题 5"/>
          <p:cNvSpPr>
            <a:spLocks noGrp="1"/>
          </p:cNvSpPr>
          <p:nvPr>
            <p:ph type="title" idx="4294967295"/>
          </p:nvPr>
        </p:nvSpPr>
        <p:spPr>
          <a:xfrm>
            <a:off x="567690" y="-83820"/>
            <a:ext cx="10018395" cy="1028700"/>
          </a:xfrm>
        </p:spPr>
        <p:txBody>
          <a:bodyPr/>
          <a:lstStyle/>
          <a:p>
            <a:r>
              <a:rPr lang="zh-CN" dirty="0">
                <a:gradFill>
                  <a:gsLst>
                    <a:gs pos="0">
                      <a:srgbClr val="007BD3"/>
                    </a:gs>
                    <a:gs pos="100000">
                      <a:srgbClr val="034373"/>
                    </a:gs>
                  </a:gsLst>
                  <a:lin scaled="0"/>
                </a:gradFill>
              </a:rPr>
              <a:t>（二）进入面试地点</a:t>
            </a:r>
            <a:endParaRPr lang="zh-CN" dirty="0">
              <a:gradFill>
                <a:gsLst>
                  <a:gs pos="0">
                    <a:srgbClr val="007BD3"/>
                  </a:gs>
                  <a:gs pos="100000">
                    <a:srgbClr val="034373"/>
                  </a:gs>
                </a:gsLst>
                <a:lin scaled="0"/>
              </a:gradFill>
            </a:endParaRPr>
          </a:p>
        </p:txBody>
      </p:sp>
      <p:pic>
        <p:nvPicPr>
          <p:cNvPr id="3" name="图片 2"/>
          <p:cNvPicPr>
            <a:picLocks noChangeAspect="1"/>
          </p:cNvPicPr>
          <p:nvPr/>
        </p:nvPicPr>
        <p:blipFill>
          <a:blip r:embed="rId1"/>
          <a:stretch>
            <a:fillRect/>
          </a:stretch>
        </p:blipFill>
        <p:spPr>
          <a:xfrm>
            <a:off x="1953260" y="1439545"/>
            <a:ext cx="822960" cy="1439545"/>
          </a:xfrm>
          <a:prstGeom prst="rect">
            <a:avLst/>
          </a:prstGeom>
        </p:spPr>
      </p:pic>
      <p:cxnSp>
        <p:nvCxnSpPr>
          <p:cNvPr id="4" name="直接箭头连接符 3"/>
          <p:cNvCxnSpPr/>
          <p:nvPr/>
        </p:nvCxnSpPr>
        <p:spPr>
          <a:xfrm flipV="1">
            <a:off x="2911475" y="2570480"/>
            <a:ext cx="1156970" cy="8255"/>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5" name="文本框 4"/>
          <p:cNvSpPr txBox="1"/>
          <p:nvPr/>
        </p:nvSpPr>
        <p:spPr>
          <a:xfrm>
            <a:off x="2940050" y="1425575"/>
            <a:ext cx="1482090" cy="1087755"/>
          </a:xfrm>
          <a:prstGeom prst="rect">
            <a:avLst/>
          </a:prstGeom>
          <a:noFill/>
        </p:spPr>
        <p:txBody>
          <a:bodyPr wrap="square" rtlCol="0">
            <a:spAutoFit/>
          </a:bodyPr>
          <a:lstStyle/>
          <a:p>
            <a:pPr>
              <a:lnSpc>
                <a:spcPct val="120000"/>
              </a:lnSpc>
              <a:spcBef>
                <a:spcPts val="0"/>
              </a:spcBef>
              <a:spcAft>
                <a:spcPts val="0"/>
              </a:spcAft>
            </a:pPr>
            <a:r>
              <a:rPr lang="zh-CN" altLang="en-US"/>
              <a:t>佩戴口罩</a:t>
            </a:r>
            <a:endParaRPr lang="zh-CN" altLang="en-US"/>
          </a:p>
          <a:p>
            <a:pPr>
              <a:lnSpc>
                <a:spcPct val="120000"/>
              </a:lnSpc>
              <a:spcBef>
                <a:spcPts val="0"/>
              </a:spcBef>
              <a:spcAft>
                <a:spcPts val="0"/>
              </a:spcAft>
            </a:pPr>
            <a:r>
              <a:rPr lang="zh-CN" altLang="en-US"/>
              <a:t>核验身份</a:t>
            </a:r>
            <a:endParaRPr lang="zh-CN" altLang="en-US"/>
          </a:p>
          <a:p>
            <a:pPr>
              <a:lnSpc>
                <a:spcPct val="120000"/>
              </a:lnSpc>
              <a:spcBef>
                <a:spcPts val="0"/>
              </a:spcBef>
              <a:spcAft>
                <a:spcPts val="0"/>
              </a:spcAft>
            </a:pPr>
            <a:r>
              <a:rPr lang="zh-CN" altLang="en-US"/>
              <a:t>体温检测</a:t>
            </a:r>
            <a:endParaRPr lang="zh-CN" altLang="en-US"/>
          </a:p>
        </p:txBody>
      </p:sp>
      <p:pic>
        <p:nvPicPr>
          <p:cNvPr id="8" name="图片 7" descr="true"/>
          <p:cNvPicPr>
            <a:picLocks noChangeAspect="1"/>
          </p:cNvPicPr>
          <p:nvPr/>
        </p:nvPicPr>
        <p:blipFill>
          <a:blip r:embed="rId2"/>
          <a:srcRect r="51561"/>
          <a:stretch>
            <a:fillRect/>
          </a:stretch>
        </p:blipFill>
        <p:spPr>
          <a:xfrm>
            <a:off x="4759325" y="1256665"/>
            <a:ext cx="524510" cy="1256665"/>
          </a:xfrm>
          <a:prstGeom prst="rect">
            <a:avLst/>
          </a:prstGeom>
        </p:spPr>
      </p:pic>
      <p:pic>
        <p:nvPicPr>
          <p:cNvPr id="9" name="图片 8" descr="true"/>
          <p:cNvPicPr>
            <a:picLocks noChangeAspect="1"/>
          </p:cNvPicPr>
          <p:nvPr/>
        </p:nvPicPr>
        <p:blipFill>
          <a:blip r:embed="rId2"/>
          <a:srcRect l="52006"/>
          <a:stretch>
            <a:fillRect/>
          </a:stretch>
        </p:blipFill>
        <p:spPr>
          <a:xfrm>
            <a:off x="4693920" y="3875405"/>
            <a:ext cx="542290" cy="1311275"/>
          </a:xfrm>
          <a:prstGeom prst="rect">
            <a:avLst/>
          </a:prstGeom>
        </p:spPr>
      </p:pic>
      <p:cxnSp>
        <p:nvCxnSpPr>
          <p:cNvPr id="12" name="直接箭头连接符 11"/>
          <p:cNvCxnSpPr/>
          <p:nvPr/>
        </p:nvCxnSpPr>
        <p:spPr>
          <a:xfrm>
            <a:off x="5608955" y="4170680"/>
            <a:ext cx="535940" cy="1397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3" name="直接箭头连接符 12"/>
          <p:cNvCxnSpPr/>
          <p:nvPr/>
        </p:nvCxnSpPr>
        <p:spPr>
          <a:xfrm>
            <a:off x="5608955" y="5118100"/>
            <a:ext cx="535940" cy="1397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cxnSp>
        <p:nvCxnSpPr>
          <p:cNvPr id="14" name="曲线连接符 13"/>
          <p:cNvCxnSpPr/>
          <p:nvPr/>
        </p:nvCxnSpPr>
        <p:spPr>
          <a:xfrm rot="5400000" flipV="1">
            <a:off x="2584450" y="2933700"/>
            <a:ext cx="2134870" cy="1424305"/>
          </a:xfrm>
          <a:prstGeom prst="curvedConnector3">
            <a:avLst>
              <a:gd name="adj1" fmla="val 99390"/>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15" name="文本框 14"/>
          <p:cNvSpPr txBox="1"/>
          <p:nvPr/>
        </p:nvSpPr>
        <p:spPr>
          <a:xfrm>
            <a:off x="4520565" y="2570480"/>
            <a:ext cx="1127760" cy="368300"/>
          </a:xfrm>
          <a:prstGeom prst="rect">
            <a:avLst/>
          </a:prstGeom>
          <a:noFill/>
        </p:spPr>
        <p:txBody>
          <a:bodyPr wrap="square" rtlCol="0">
            <a:spAutoFit/>
          </a:bodyPr>
          <a:lstStyle/>
          <a:p>
            <a:r>
              <a:rPr lang="en-US" altLang="zh-CN" b="1">
                <a:solidFill>
                  <a:schemeClr val="accent4">
                    <a:lumMod val="75000"/>
                  </a:schemeClr>
                </a:solidFill>
              </a:rPr>
              <a:t>&lt;37.3℃</a:t>
            </a:r>
            <a:endParaRPr lang="en-US" altLang="zh-CN" b="1">
              <a:solidFill>
                <a:schemeClr val="accent4">
                  <a:lumMod val="75000"/>
                </a:schemeClr>
              </a:solidFill>
            </a:endParaRPr>
          </a:p>
        </p:txBody>
      </p:sp>
      <p:sp>
        <p:nvSpPr>
          <p:cNvPr id="16" name="文本框 15"/>
          <p:cNvSpPr txBox="1"/>
          <p:nvPr/>
        </p:nvSpPr>
        <p:spPr>
          <a:xfrm>
            <a:off x="4520565" y="5286375"/>
            <a:ext cx="1127760" cy="368300"/>
          </a:xfrm>
          <a:prstGeom prst="rect">
            <a:avLst/>
          </a:prstGeom>
          <a:noFill/>
        </p:spPr>
        <p:txBody>
          <a:bodyPr wrap="square" rtlCol="0">
            <a:spAutoFit/>
          </a:bodyPr>
          <a:lstStyle/>
          <a:p>
            <a:r>
              <a:rPr lang="en-US" altLang="zh-CN" b="1">
                <a:solidFill>
                  <a:srgbClr val="C00000"/>
                </a:solidFill>
              </a:rPr>
              <a:t>≥37.3℃</a:t>
            </a:r>
            <a:endParaRPr lang="en-US" altLang="zh-CN" b="1">
              <a:solidFill>
                <a:srgbClr val="C00000"/>
              </a:solidFill>
            </a:endParaRPr>
          </a:p>
        </p:txBody>
      </p:sp>
      <p:sp>
        <p:nvSpPr>
          <p:cNvPr id="17" name="圆角矩形 16"/>
          <p:cNvSpPr/>
          <p:nvPr/>
        </p:nvSpPr>
        <p:spPr>
          <a:xfrm>
            <a:off x="6243955" y="3344545"/>
            <a:ext cx="860425" cy="11861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pic>
        <p:nvPicPr>
          <p:cNvPr id="18" name="图片 17" descr="true"/>
          <p:cNvPicPr>
            <a:picLocks noChangeAspect="1"/>
          </p:cNvPicPr>
          <p:nvPr/>
        </p:nvPicPr>
        <p:blipFill>
          <a:blip r:embed="rId2"/>
          <a:srcRect r="51561"/>
          <a:stretch>
            <a:fillRect/>
          </a:stretch>
        </p:blipFill>
        <p:spPr>
          <a:xfrm>
            <a:off x="6526530" y="3484245"/>
            <a:ext cx="276860" cy="664210"/>
          </a:xfrm>
          <a:prstGeom prst="rect">
            <a:avLst/>
          </a:prstGeom>
        </p:spPr>
      </p:pic>
      <p:sp>
        <p:nvSpPr>
          <p:cNvPr id="19" name="文本框 18"/>
          <p:cNvSpPr txBox="1"/>
          <p:nvPr/>
        </p:nvSpPr>
        <p:spPr>
          <a:xfrm>
            <a:off x="6243955" y="4224020"/>
            <a:ext cx="1127760" cy="306705"/>
          </a:xfrm>
          <a:prstGeom prst="rect">
            <a:avLst/>
          </a:prstGeom>
          <a:noFill/>
        </p:spPr>
        <p:txBody>
          <a:bodyPr wrap="square" rtlCol="0">
            <a:spAutoFit/>
          </a:bodyPr>
          <a:lstStyle/>
          <a:p>
            <a:r>
              <a:rPr lang="en-US" altLang="zh-CN" sz="1400" b="1">
                <a:solidFill>
                  <a:schemeClr val="accent4">
                    <a:lumMod val="75000"/>
                  </a:schemeClr>
                </a:solidFill>
              </a:rPr>
              <a:t>&lt;37.3℃</a:t>
            </a:r>
            <a:endParaRPr lang="en-US" altLang="zh-CN" sz="1400" b="1">
              <a:solidFill>
                <a:schemeClr val="accent4">
                  <a:lumMod val="75000"/>
                </a:schemeClr>
              </a:solidFill>
            </a:endParaRPr>
          </a:p>
        </p:txBody>
      </p:sp>
      <p:sp>
        <p:nvSpPr>
          <p:cNvPr id="20" name="圆角矩形 19"/>
          <p:cNvSpPr/>
          <p:nvPr/>
        </p:nvSpPr>
        <p:spPr>
          <a:xfrm>
            <a:off x="6243955" y="4713605"/>
            <a:ext cx="859790" cy="117856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pic>
        <p:nvPicPr>
          <p:cNvPr id="21" name="图片 20" descr="true"/>
          <p:cNvPicPr>
            <a:picLocks noChangeAspect="1"/>
          </p:cNvPicPr>
          <p:nvPr/>
        </p:nvPicPr>
        <p:blipFill>
          <a:blip r:embed="rId2"/>
          <a:srcRect l="52006"/>
          <a:stretch>
            <a:fillRect/>
          </a:stretch>
        </p:blipFill>
        <p:spPr>
          <a:xfrm>
            <a:off x="6503035" y="4799965"/>
            <a:ext cx="300355" cy="727710"/>
          </a:xfrm>
          <a:prstGeom prst="rect">
            <a:avLst/>
          </a:prstGeom>
        </p:spPr>
      </p:pic>
      <p:sp>
        <p:nvSpPr>
          <p:cNvPr id="22" name="文本框 21"/>
          <p:cNvSpPr txBox="1"/>
          <p:nvPr/>
        </p:nvSpPr>
        <p:spPr>
          <a:xfrm>
            <a:off x="6285865" y="5556885"/>
            <a:ext cx="1127760" cy="306705"/>
          </a:xfrm>
          <a:prstGeom prst="rect">
            <a:avLst/>
          </a:prstGeom>
          <a:noFill/>
        </p:spPr>
        <p:txBody>
          <a:bodyPr wrap="square" rtlCol="0">
            <a:spAutoFit/>
          </a:bodyPr>
          <a:lstStyle/>
          <a:p>
            <a:r>
              <a:rPr lang="en-US" altLang="zh-CN" sz="1400" b="1">
                <a:solidFill>
                  <a:srgbClr val="C00000"/>
                </a:solidFill>
              </a:rPr>
              <a:t>≥37.3℃</a:t>
            </a:r>
            <a:endParaRPr lang="en-US" altLang="zh-CN" sz="1400" b="1">
              <a:solidFill>
                <a:srgbClr val="C00000"/>
              </a:solidFill>
            </a:endParaRPr>
          </a:p>
        </p:txBody>
      </p:sp>
      <p:sp>
        <p:nvSpPr>
          <p:cNvPr id="23" name="文本框 22"/>
          <p:cNvSpPr txBox="1"/>
          <p:nvPr/>
        </p:nvSpPr>
        <p:spPr>
          <a:xfrm>
            <a:off x="5671185" y="4263390"/>
            <a:ext cx="457835" cy="755650"/>
          </a:xfrm>
          <a:prstGeom prst="rect">
            <a:avLst/>
          </a:prstGeom>
          <a:noFill/>
        </p:spPr>
        <p:txBody>
          <a:bodyPr wrap="square" rtlCol="0">
            <a:spAutoFit/>
          </a:bodyPr>
          <a:lstStyle/>
          <a:p>
            <a:pPr>
              <a:lnSpc>
                <a:spcPct val="120000"/>
              </a:lnSpc>
              <a:spcBef>
                <a:spcPts val="0"/>
              </a:spcBef>
              <a:spcAft>
                <a:spcPts val="0"/>
              </a:spcAft>
            </a:pPr>
            <a:r>
              <a:rPr lang="zh-CN" altLang="en-US"/>
              <a:t>复检</a:t>
            </a:r>
            <a:endParaRPr lang="zh-CN" altLang="en-US"/>
          </a:p>
        </p:txBody>
      </p:sp>
      <p:cxnSp>
        <p:nvCxnSpPr>
          <p:cNvPr id="24" name="直接箭头连接符 23"/>
          <p:cNvCxnSpPr/>
          <p:nvPr/>
        </p:nvCxnSpPr>
        <p:spPr>
          <a:xfrm>
            <a:off x="7104380" y="5297170"/>
            <a:ext cx="1427480" cy="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25" name="文本框 24"/>
          <p:cNvSpPr txBox="1"/>
          <p:nvPr/>
        </p:nvSpPr>
        <p:spPr>
          <a:xfrm>
            <a:off x="6108700" y="1673225"/>
            <a:ext cx="1482090" cy="423545"/>
          </a:xfrm>
          <a:prstGeom prst="rect">
            <a:avLst/>
          </a:prstGeom>
          <a:noFill/>
        </p:spPr>
        <p:txBody>
          <a:bodyPr wrap="square" rtlCol="0">
            <a:spAutoFit/>
          </a:bodyPr>
          <a:lstStyle/>
          <a:p>
            <a:pPr>
              <a:lnSpc>
                <a:spcPct val="120000"/>
              </a:lnSpc>
              <a:spcBef>
                <a:spcPts val="0"/>
              </a:spcBef>
              <a:spcAft>
                <a:spcPts val="0"/>
              </a:spcAft>
            </a:pPr>
            <a:r>
              <a:rPr lang="zh-CN" altLang="en-US"/>
              <a:t>普通通道</a:t>
            </a:r>
            <a:endParaRPr lang="zh-CN" altLang="en-US"/>
          </a:p>
        </p:txBody>
      </p:sp>
      <p:cxnSp>
        <p:nvCxnSpPr>
          <p:cNvPr id="27" name="直接箭头连接符 26"/>
          <p:cNvCxnSpPr/>
          <p:nvPr/>
        </p:nvCxnSpPr>
        <p:spPr>
          <a:xfrm flipV="1">
            <a:off x="5601970" y="2151380"/>
            <a:ext cx="2102485" cy="15240"/>
          </a:xfrm>
          <a:prstGeom prst="straightConnector1">
            <a:avLst/>
          </a:prstGeom>
          <a:ln>
            <a:tailEnd type="arrow" w="med" len="med"/>
          </a:ln>
        </p:spPr>
        <p:style>
          <a:lnRef idx="3">
            <a:schemeClr val="accent4"/>
          </a:lnRef>
          <a:fillRef idx="0">
            <a:schemeClr val="accent4"/>
          </a:fillRef>
          <a:effectRef idx="2">
            <a:schemeClr val="accent4"/>
          </a:effectRef>
          <a:fontRef idx="minor">
            <a:schemeClr val="tx1"/>
          </a:fontRef>
        </p:style>
      </p:cxnSp>
      <p:sp>
        <p:nvSpPr>
          <p:cNvPr id="28" name="文本框 27"/>
          <p:cNvSpPr txBox="1"/>
          <p:nvPr/>
        </p:nvSpPr>
        <p:spPr>
          <a:xfrm>
            <a:off x="7217410" y="4799965"/>
            <a:ext cx="1482090" cy="922020"/>
          </a:xfrm>
          <a:prstGeom prst="rect">
            <a:avLst/>
          </a:prstGeom>
          <a:noFill/>
        </p:spPr>
        <p:txBody>
          <a:bodyPr wrap="square" rtlCol="0">
            <a:spAutoFit/>
          </a:bodyPr>
          <a:lstStyle/>
          <a:p>
            <a:pPr>
              <a:lnSpc>
                <a:spcPct val="150000"/>
              </a:lnSpc>
              <a:spcBef>
                <a:spcPts val="0"/>
              </a:spcBef>
              <a:spcAft>
                <a:spcPts val="0"/>
              </a:spcAft>
            </a:pPr>
            <a:r>
              <a:rPr lang="zh-CN" altLang="en-US"/>
              <a:t>专用防疫</a:t>
            </a:r>
            <a:endParaRPr lang="zh-CN" altLang="en-US"/>
          </a:p>
          <a:p>
            <a:pPr>
              <a:lnSpc>
                <a:spcPct val="150000"/>
              </a:lnSpc>
              <a:spcBef>
                <a:spcPts val="0"/>
              </a:spcBef>
              <a:spcAft>
                <a:spcPts val="0"/>
              </a:spcAft>
            </a:pPr>
            <a:r>
              <a:rPr lang="zh-CN" altLang="en-US"/>
              <a:t>特殊通道</a:t>
            </a:r>
            <a:endParaRPr lang="zh-CN" altLang="en-US"/>
          </a:p>
        </p:txBody>
      </p:sp>
      <p:cxnSp>
        <p:nvCxnSpPr>
          <p:cNvPr id="29" name="曲线连接符 28"/>
          <p:cNvCxnSpPr>
            <a:stCxn id="17" idx="3"/>
          </p:cNvCxnSpPr>
          <p:nvPr/>
        </p:nvCxnSpPr>
        <p:spPr>
          <a:xfrm flipV="1">
            <a:off x="7104380" y="2203450"/>
            <a:ext cx="612775" cy="1734185"/>
          </a:xfrm>
          <a:prstGeom prst="curvedConnector2">
            <a:avLst/>
          </a:prstGeom>
          <a:ln>
            <a:tailEnd type="arrow" w="med" len="med"/>
          </a:ln>
        </p:spPr>
        <p:style>
          <a:lnRef idx="3">
            <a:schemeClr val="accent4"/>
          </a:lnRef>
          <a:fillRef idx="0">
            <a:schemeClr val="accent4"/>
          </a:fillRef>
          <a:effectRef idx="2">
            <a:schemeClr val="accent4"/>
          </a:effectRef>
          <a:fontRef idx="minor">
            <a:schemeClr val="tx1"/>
          </a:fontRef>
        </p:style>
      </p:cxnSp>
      <p:pic>
        <p:nvPicPr>
          <p:cNvPr id="34" name="图片 33"/>
          <p:cNvPicPr>
            <a:picLocks noChangeAspect="1"/>
          </p:cNvPicPr>
          <p:nvPr/>
        </p:nvPicPr>
        <p:blipFill>
          <a:blip r:embed="rId3"/>
          <a:stretch>
            <a:fillRect/>
          </a:stretch>
        </p:blipFill>
        <p:spPr>
          <a:xfrm>
            <a:off x="7936230" y="1575435"/>
            <a:ext cx="1010285" cy="1012190"/>
          </a:xfrm>
          <a:prstGeom prst="rect">
            <a:avLst/>
          </a:prstGeom>
        </p:spPr>
      </p:pic>
      <p:pic>
        <p:nvPicPr>
          <p:cNvPr id="35" name="图片 34"/>
          <p:cNvPicPr>
            <a:picLocks noChangeAspect="1"/>
          </p:cNvPicPr>
          <p:nvPr/>
        </p:nvPicPr>
        <p:blipFill>
          <a:blip r:embed="rId4"/>
          <a:stretch>
            <a:fillRect/>
          </a:stretch>
        </p:blipFill>
        <p:spPr>
          <a:xfrm>
            <a:off x="8699500" y="4689475"/>
            <a:ext cx="986155" cy="986155"/>
          </a:xfrm>
          <a:prstGeom prst="rect">
            <a:avLst/>
          </a:prstGeom>
        </p:spPr>
      </p:pic>
      <p:sp>
        <p:nvSpPr>
          <p:cNvPr id="36" name="文本框 35"/>
          <p:cNvSpPr txBox="1"/>
          <p:nvPr/>
        </p:nvSpPr>
        <p:spPr>
          <a:xfrm>
            <a:off x="9002395" y="1905635"/>
            <a:ext cx="1482090" cy="460375"/>
          </a:xfrm>
          <a:prstGeom prst="rect">
            <a:avLst/>
          </a:prstGeom>
          <a:noFill/>
        </p:spPr>
        <p:txBody>
          <a:bodyPr wrap="square" rtlCol="0">
            <a:spAutoFit/>
          </a:bodyPr>
          <a:lstStyle/>
          <a:p>
            <a:pPr>
              <a:lnSpc>
                <a:spcPct val="120000"/>
              </a:lnSpc>
              <a:spcBef>
                <a:spcPts val="0"/>
              </a:spcBef>
              <a:spcAft>
                <a:spcPts val="0"/>
              </a:spcAft>
            </a:pPr>
            <a:r>
              <a:rPr lang="zh-CN" altLang="en-US" sz="2000" b="1">
                <a:gradFill>
                  <a:gsLst>
                    <a:gs pos="0">
                      <a:srgbClr val="14CD68"/>
                    </a:gs>
                    <a:gs pos="100000">
                      <a:srgbClr val="035C7D"/>
                    </a:gs>
                  </a:gsLst>
                  <a:lin scaled="0"/>
                </a:gradFill>
              </a:rPr>
              <a:t>备考室</a:t>
            </a:r>
            <a:endParaRPr lang="zh-CN" altLang="en-US" sz="2000" b="1">
              <a:gradFill>
                <a:gsLst>
                  <a:gs pos="0">
                    <a:srgbClr val="14CD68"/>
                  </a:gs>
                  <a:gs pos="100000">
                    <a:srgbClr val="035C7D"/>
                  </a:gs>
                </a:gsLst>
                <a:lin scaled="0"/>
              </a:gradFill>
            </a:endParaRPr>
          </a:p>
        </p:txBody>
      </p:sp>
      <p:sp>
        <p:nvSpPr>
          <p:cNvPr id="37" name="文本框 36"/>
          <p:cNvSpPr txBox="1"/>
          <p:nvPr/>
        </p:nvSpPr>
        <p:spPr>
          <a:xfrm>
            <a:off x="9793605" y="4952365"/>
            <a:ext cx="1772285" cy="460375"/>
          </a:xfrm>
          <a:prstGeom prst="rect">
            <a:avLst/>
          </a:prstGeom>
          <a:noFill/>
        </p:spPr>
        <p:txBody>
          <a:bodyPr wrap="square" rtlCol="0">
            <a:spAutoFit/>
          </a:bodyPr>
          <a:lstStyle/>
          <a:p>
            <a:pPr>
              <a:lnSpc>
                <a:spcPct val="120000"/>
              </a:lnSpc>
              <a:spcBef>
                <a:spcPts val="0"/>
              </a:spcBef>
              <a:spcAft>
                <a:spcPts val="0"/>
              </a:spcAft>
            </a:pPr>
            <a:r>
              <a:rPr lang="zh-CN" altLang="en-US" sz="2000" b="1">
                <a:gradFill>
                  <a:gsLst>
                    <a:gs pos="0">
                      <a:srgbClr val="FE4444"/>
                    </a:gs>
                    <a:gs pos="100000">
                      <a:srgbClr val="832B2B"/>
                    </a:gs>
                  </a:gsLst>
                  <a:lin scaled="0"/>
                </a:gradFill>
              </a:rPr>
              <a:t>隔离候考室</a:t>
            </a:r>
            <a:r>
              <a:rPr lang="zh-CN" altLang="en-US" sz="2000" b="1">
                <a:gradFill>
                  <a:gsLst>
                    <a:gs pos="0">
                      <a:srgbClr val="FE4444"/>
                    </a:gs>
                    <a:gs pos="100000">
                      <a:srgbClr val="832B2B"/>
                    </a:gs>
                  </a:gsLst>
                  <a:lin scaled="0"/>
                </a:gradFill>
                <a:latin typeface="微软雅黑" panose="020B0503020204020204" pitchFamily="34" charset="-122"/>
                <a:ea typeface="微软雅黑" panose="020B0503020204020204" pitchFamily="34" charset="-122"/>
              </a:rPr>
              <a:t>∥</a:t>
            </a:r>
            <a:endParaRPr lang="zh-CN" altLang="en-US" sz="2000" b="1">
              <a:gradFill>
                <a:gsLst>
                  <a:gs pos="0">
                    <a:srgbClr val="FE4444"/>
                  </a:gs>
                  <a:gs pos="100000">
                    <a:srgbClr val="832B2B"/>
                  </a:gs>
                </a:gsLst>
                <a:lin scaled="0"/>
              </a:gra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custDataLst>
              <p:tags r:id="rId1"/>
            </p:custDataLst>
          </p:nvPr>
        </p:nvGrpSpPr>
        <p:grpSpPr>
          <a:xfrm>
            <a:off x="2069236" y="1228638"/>
            <a:ext cx="9197975" cy="1790700"/>
            <a:chOff x="1511706" y="1708283"/>
            <a:chExt cx="9168780" cy="1785016"/>
          </a:xfrm>
        </p:grpSpPr>
        <p:sp>
          <p:nvSpPr>
            <p:cNvPr id="2" name="任意形状 4"/>
            <p:cNvSpPr/>
            <p:nvPr>
              <p:custDataLst>
                <p:tags r:id="rId2"/>
              </p:custDataLst>
            </p:nvPr>
          </p:nvSpPr>
          <p:spPr>
            <a:xfrm>
              <a:off x="9860138" y="1708283"/>
              <a:ext cx="819715" cy="1785016"/>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2196F3"/>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pitchFamily="34" charset="-122"/>
                <a:ea typeface="微软雅黑" panose="020B0503020204020204" pitchFamily="34" charset="-122"/>
              </a:endParaRPr>
            </a:p>
          </p:txBody>
        </p:sp>
        <p:sp>
          <p:nvSpPr>
            <p:cNvPr id="6" name="任意形状 5"/>
            <p:cNvSpPr/>
            <p:nvPr>
              <p:custDataLst>
                <p:tags r:id="rId3"/>
              </p:custDataLst>
            </p:nvPr>
          </p:nvSpPr>
          <p:spPr>
            <a:xfrm>
              <a:off x="1511706" y="1708916"/>
              <a:ext cx="620325" cy="178375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pitchFamily="34" charset="-122"/>
                <a:ea typeface="微软雅黑" panose="020B0503020204020204" pitchFamily="34" charset="-122"/>
              </a:endParaRPr>
            </a:p>
          </p:txBody>
        </p:sp>
        <p:sp>
          <p:nvSpPr>
            <p:cNvPr id="3" name="圆角矩形 2"/>
            <p:cNvSpPr/>
            <p:nvPr>
              <p:custDataLst>
                <p:tags r:id="rId4"/>
              </p:custDataLst>
            </p:nvPr>
          </p:nvSpPr>
          <p:spPr>
            <a:xfrm>
              <a:off x="1511706" y="1708283"/>
              <a:ext cx="9168780" cy="1781851"/>
            </a:xfrm>
            <a:prstGeom prst="roundRect">
              <a:avLst>
                <a:gd name="adj" fmla="val 5137"/>
              </a:avLst>
            </a:prstGeom>
            <a:noFill/>
            <a:ln w="25400" cap="flat">
              <a:solidFill>
                <a:srgbClr val="2196F3"/>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pitchFamily="34" charset="-122"/>
                <a:ea typeface="微软雅黑" panose="020B0503020204020204" pitchFamily="34" charset="-122"/>
              </a:endParaRPr>
            </a:p>
          </p:txBody>
        </p:sp>
      </p:grpSp>
      <p:sp>
        <p:nvSpPr>
          <p:cNvPr id="40" name="文本框 39"/>
          <p:cNvSpPr txBox="1"/>
          <p:nvPr>
            <p:custDataLst>
              <p:tags r:id="rId5"/>
            </p:custDataLst>
          </p:nvPr>
        </p:nvSpPr>
        <p:spPr>
          <a:xfrm>
            <a:off x="2380482" y="1766958"/>
            <a:ext cx="8063955" cy="1065210"/>
          </a:xfrm>
          <a:prstGeom prst="rect">
            <a:avLst/>
          </a:prstGeom>
          <a:noFill/>
        </p:spPr>
        <p:txBody>
          <a:bodyPr wrap="square" lIns="90000" tIns="0" rtlCol="0">
            <a:noAutofit/>
          </a:bodyPr>
          <a:lstStyle>
            <a:defPPr>
              <a:defRPr lang="en-US"/>
            </a:defPPr>
            <a:lvl1pPr algn="r">
              <a:lnSpc>
                <a:spcPct val="140000"/>
              </a:lnSpc>
              <a:defRPr kumimoji="1" sz="1400">
                <a:solidFill>
                  <a:srgbClr val="222222">
                    <a:lumMod val="75000"/>
                    <a:lumOff val="25000"/>
                  </a:srgbClr>
                </a:solidFill>
              </a:defRPr>
            </a:lvl1pPr>
          </a:lstStyle>
          <a:p>
            <a:pPr algn="l"/>
            <a:r>
              <a:rPr lang="zh-CN" altLang="en-US" sz="1600" spc="150" dirty="0">
                <a:latin typeface="微软雅黑" panose="020B0503020204020204" pitchFamily="34" charset="-122"/>
                <a:ea typeface="微软雅黑" panose="020B0503020204020204" pitchFamily="34" charset="-122"/>
              </a:rPr>
              <a:t>前往面试地点专用报到处报到，并提交考前7天内核酸检测阴性报告单（证明），通过考生普通通道进入考室；无法提交上述报告的考生，通过专用防疫特殊通道，进入隔离候考室I。</a:t>
            </a:r>
            <a:endParaRPr lang="zh-CN" altLang="en-US" sz="1600" spc="150" dirty="0">
              <a:latin typeface="微软雅黑" panose="020B0503020204020204" pitchFamily="34" charset="-122"/>
              <a:ea typeface="微软雅黑" panose="020B0503020204020204" pitchFamily="34" charset="-122"/>
            </a:endParaRPr>
          </a:p>
        </p:txBody>
      </p:sp>
      <p:sp>
        <p:nvSpPr>
          <p:cNvPr id="4" name="文本框 3"/>
          <p:cNvSpPr txBox="1"/>
          <p:nvPr>
            <p:custDataLst>
              <p:tags r:id="rId6"/>
            </p:custDataLst>
          </p:nvPr>
        </p:nvSpPr>
        <p:spPr>
          <a:xfrm flipH="1">
            <a:off x="2380482" y="1365589"/>
            <a:ext cx="8059188" cy="370508"/>
          </a:xfrm>
          <a:prstGeom prst="rect">
            <a:avLst/>
          </a:prstGeom>
          <a:noFill/>
        </p:spPr>
        <p:txBody>
          <a:bodyPr wrap="square" bIns="0" rtlCol="0" anchor="b" anchorCtr="0">
            <a:normAutofit/>
          </a:bodyPr>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pc="300" dirty="0">
                <a:solidFill>
                  <a:srgbClr val="2196F3"/>
                </a:solidFill>
                <a:latin typeface="微软雅黑" panose="020B0503020204020204" pitchFamily="34" charset="-122"/>
                <a:ea typeface="微软雅黑" panose="020B0503020204020204" pitchFamily="34" charset="-122"/>
              </a:rPr>
              <a:t>考前未提交考前7天内核酸检测阴性报告单（证明）的“四类考生”</a:t>
            </a:r>
            <a:endParaRPr lang="zh-CN" altLang="en-US" spc="300" dirty="0">
              <a:solidFill>
                <a:srgbClr val="2196F3"/>
              </a:solidFill>
              <a:latin typeface="微软雅黑" panose="020B0503020204020204" pitchFamily="34" charset="-122"/>
              <a:ea typeface="微软雅黑" panose="020B0503020204020204" pitchFamily="34" charset="-122"/>
            </a:endParaRPr>
          </a:p>
        </p:txBody>
      </p:sp>
      <p:sp>
        <p:nvSpPr>
          <p:cNvPr id="9" name="文本框 8"/>
          <p:cNvSpPr txBox="1"/>
          <p:nvPr>
            <p:custDataLst>
              <p:tags r:id="rId7"/>
            </p:custDataLst>
          </p:nvPr>
        </p:nvSpPr>
        <p:spPr>
          <a:xfrm>
            <a:off x="10514047" y="2306072"/>
            <a:ext cx="757740" cy="706755"/>
          </a:xfrm>
          <a:prstGeom prst="rect">
            <a:avLst/>
          </a:prstGeom>
          <a:noFill/>
        </p:spPr>
        <p:txBody>
          <a:bodyPr wrap="square" rtlCol="0">
            <a:spAutoFit/>
          </a:bodyPr>
          <a:lstStyle/>
          <a:p>
            <a:pPr algn="ctr" defTabSz="457200"/>
            <a:r>
              <a:rPr kumimoji="1" lang="en-US" altLang="zh-CN" sz="4000" b="1" dirty="0">
                <a:solidFill>
                  <a:srgbClr val="FFFFFF"/>
                </a:solidFill>
                <a:latin typeface="微软雅黑" panose="020B0503020204020204" pitchFamily="34" charset="-122"/>
                <a:ea typeface="微软雅黑" panose="020B0503020204020204" pitchFamily="34" charset="-122"/>
              </a:rPr>
              <a:t>1</a:t>
            </a:r>
            <a:endParaRPr kumimoji="1" lang="zh-CN" altLang="en-US" sz="4000" b="1" dirty="0">
              <a:solidFill>
                <a:srgbClr val="FFFFFF"/>
              </a:solidFill>
              <a:latin typeface="微软雅黑" panose="020B0503020204020204" pitchFamily="34" charset="-122"/>
              <a:ea typeface="微软雅黑" panose="020B0503020204020204" pitchFamily="34" charset="-122"/>
            </a:endParaRPr>
          </a:p>
        </p:txBody>
      </p:sp>
      <p:grpSp>
        <p:nvGrpSpPr>
          <p:cNvPr id="10" name="组合 9"/>
          <p:cNvGrpSpPr/>
          <p:nvPr>
            <p:custDataLst>
              <p:tags r:id="rId8"/>
            </p:custDataLst>
          </p:nvPr>
        </p:nvGrpSpPr>
        <p:grpSpPr>
          <a:xfrm>
            <a:off x="2069236" y="3117522"/>
            <a:ext cx="9197975" cy="1583057"/>
            <a:chOff x="1511706" y="3883611"/>
            <a:chExt cx="9168780" cy="1578032"/>
          </a:xfrm>
        </p:grpSpPr>
        <p:sp>
          <p:nvSpPr>
            <p:cNvPr id="44" name="任意形状 43"/>
            <p:cNvSpPr/>
            <p:nvPr>
              <p:custDataLst>
                <p:tags r:id="rId9"/>
              </p:custDataLst>
            </p:nvPr>
          </p:nvSpPr>
          <p:spPr>
            <a:xfrm>
              <a:off x="9860138" y="3939314"/>
              <a:ext cx="819715" cy="1518530"/>
            </a:xfrm>
            <a:custGeom>
              <a:avLst/>
              <a:gdLst>
                <a:gd name="connsiteX0" fmla="*/ 799040 w 895574"/>
                <a:gd name="connsiteY0" fmla="*/ 2102060 h 2105809"/>
                <a:gd name="connsiteX1" fmla="*/ 894245 w 895574"/>
                <a:gd name="connsiteY1" fmla="*/ 2006855 h 2105809"/>
                <a:gd name="connsiteX2" fmla="*/ 894245 w 895574"/>
                <a:gd name="connsiteY2" fmla="*/ 100331 h 2105809"/>
                <a:gd name="connsiteX3" fmla="*/ 799040 w 895574"/>
                <a:gd name="connsiteY3" fmla="*/ 5126 h 2105809"/>
                <a:gd name="connsiteX4" fmla="*/ 396435 w 895574"/>
                <a:gd name="connsiteY4" fmla="*/ 5126 h 2105809"/>
                <a:gd name="connsiteX5" fmla="*/ 396435 w 895574"/>
                <a:gd name="connsiteY5" fmla="*/ 5126 h 2105809"/>
                <a:gd name="connsiteX6" fmla="*/ 396435 w 895574"/>
                <a:gd name="connsiteY6" fmla="*/ 845029 h 2105809"/>
                <a:gd name="connsiteX7" fmla="*/ 328662 w 895574"/>
                <a:gd name="connsiteY7" fmla="*/ 1008007 h 2105809"/>
                <a:gd name="connsiteX8" fmla="*/ 72899 w 895574"/>
                <a:gd name="connsiteY8" fmla="*/ 1263770 h 2105809"/>
                <a:gd name="connsiteX9" fmla="*/ 5126 w 895574"/>
                <a:gd name="connsiteY9" fmla="*/ 1426749 h 2105809"/>
                <a:gd name="connsiteX10" fmla="*/ 5126 w 895574"/>
                <a:gd name="connsiteY10" fmla="*/ 2102867 h 2105809"/>
                <a:gd name="connsiteX11" fmla="*/ 799040 w 895574"/>
                <a:gd name="connsiteY11" fmla="*/ 2102867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5574" h="2105809">
                  <a:moveTo>
                    <a:pt x="799040" y="2102060"/>
                  </a:moveTo>
                  <a:cubicBezTo>
                    <a:pt x="851484" y="2102060"/>
                    <a:pt x="894245" y="2059298"/>
                    <a:pt x="894245" y="2006855"/>
                  </a:cubicBezTo>
                  <a:lnTo>
                    <a:pt x="894245" y="100331"/>
                  </a:lnTo>
                  <a:cubicBezTo>
                    <a:pt x="894245" y="47887"/>
                    <a:pt x="851484" y="5126"/>
                    <a:pt x="799040" y="5126"/>
                  </a:cubicBezTo>
                  <a:lnTo>
                    <a:pt x="396435" y="5126"/>
                  </a:lnTo>
                  <a:cubicBezTo>
                    <a:pt x="396435" y="5126"/>
                    <a:pt x="396435" y="5126"/>
                    <a:pt x="396435" y="5126"/>
                  </a:cubicBezTo>
                  <a:lnTo>
                    <a:pt x="396435" y="845029"/>
                  </a:lnTo>
                  <a:cubicBezTo>
                    <a:pt x="396435" y="897472"/>
                    <a:pt x="365776" y="970893"/>
                    <a:pt x="328662" y="1008007"/>
                  </a:cubicBezTo>
                  <a:lnTo>
                    <a:pt x="72899" y="1263770"/>
                  </a:lnTo>
                  <a:cubicBezTo>
                    <a:pt x="35785" y="1300884"/>
                    <a:pt x="5126" y="1374305"/>
                    <a:pt x="5126" y="1426749"/>
                  </a:cubicBezTo>
                  <a:lnTo>
                    <a:pt x="5126" y="2102867"/>
                  </a:lnTo>
                  <a:lnTo>
                    <a:pt x="799040" y="2102867"/>
                  </a:lnTo>
                  <a:close/>
                </a:path>
              </a:pathLst>
            </a:custGeom>
            <a:solidFill>
              <a:srgbClr val="2196F3"/>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pitchFamily="34" charset="-122"/>
                <a:ea typeface="微软雅黑" panose="020B0503020204020204" pitchFamily="34" charset="-122"/>
              </a:endParaRPr>
            </a:p>
          </p:txBody>
        </p:sp>
        <p:sp>
          <p:nvSpPr>
            <p:cNvPr id="45" name="任意形状 44"/>
            <p:cNvSpPr/>
            <p:nvPr>
              <p:custDataLst>
                <p:tags r:id="rId10"/>
              </p:custDataLst>
            </p:nvPr>
          </p:nvSpPr>
          <p:spPr>
            <a:xfrm>
              <a:off x="1511706" y="3883611"/>
              <a:ext cx="620325" cy="1578030"/>
            </a:xfrm>
            <a:custGeom>
              <a:avLst/>
              <a:gdLst>
                <a:gd name="connsiteX0" fmla="*/ 100331 w 677731"/>
                <a:gd name="connsiteY0" fmla="*/ 5126 h 2105809"/>
                <a:gd name="connsiteX1" fmla="*/ 5126 w 677731"/>
                <a:gd name="connsiteY1" fmla="*/ 100331 h 2105809"/>
                <a:gd name="connsiteX2" fmla="*/ 5126 w 677731"/>
                <a:gd name="connsiteY2" fmla="*/ 2007662 h 2105809"/>
                <a:gd name="connsiteX3" fmla="*/ 100331 w 677731"/>
                <a:gd name="connsiteY3" fmla="*/ 2102867 h 2105809"/>
                <a:gd name="connsiteX4" fmla="*/ 281866 w 677731"/>
                <a:gd name="connsiteY4" fmla="*/ 2102867 h 2105809"/>
                <a:gd name="connsiteX5" fmla="*/ 281866 w 677731"/>
                <a:gd name="connsiteY5" fmla="*/ 2102867 h 2105809"/>
                <a:gd name="connsiteX6" fmla="*/ 281866 w 677731"/>
                <a:gd name="connsiteY6" fmla="*/ 860359 h 2105809"/>
                <a:gd name="connsiteX7" fmla="*/ 349639 w 677731"/>
                <a:gd name="connsiteY7" fmla="*/ 697380 h 2105809"/>
                <a:gd name="connsiteX8" fmla="*/ 605402 w 677731"/>
                <a:gd name="connsiteY8" fmla="*/ 441617 h 2105809"/>
                <a:gd name="connsiteX9" fmla="*/ 673176 w 677731"/>
                <a:gd name="connsiteY9" fmla="*/ 278639 h 2105809"/>
                <a:gd name="connsiteX10" fmla="*/ 673176 w 677731"/>
                <a:gd name="connsiteY10" fmla="*/ 5933 h 2105809"/>
                <a:gd name="connsiteX11" fmla="*/ 100331 w 677731"/>
                <a:gd name="connsiteY11" fmla="*/ 5933 h 21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7731" h="2105809">
                  <a:moveTo>
                    <a:pt x="100331" y="5126"/>
                  </a:moveTo>
                  <a:cubicBezTo>
                    <a:pt x="47887" y="5126"/>
                    <a:pt x="5126" y="47887"/>
                    <a:pt x="5126" y="100331"/>
                  </a:cubicBezTo>
                  <a:lnTo>
                    <a:pt x="5126" y="2007662"/>
                  </a:lnTo>
                  <a:cubicBezTo>
                    <a:pt x="5126" y="2060105"/>
                    <a:pt x="47887" y="2102867"/>
                    <a:pt x="100331" y="2102867"/>
                  </a:cubicBezTo>
                  <a:lnTo>
                    <a:pt x="281866" y="2102867"/>
                  </a:lnTo>
                  <a:cubicBezTo>
                    <a:pt x="281866" y="2102867"/>
                    <a:pt x="281866" y="2102867"/>
                    <a:pt x="281866" y="2102867"/>
                  </a:cubicBezTo>
                  <a:lnTo>
                    <a:pt x="281866" y="860359"/>
                  </a:lnTo>
                  <a:cubicBezTo>
                    <a:pt x="281866" y="807915"/>
                    <a:pt x="312525" y="734494"/>
                    <a:pt x="349639" y="697380"/>
                  </a:cubicBezTo>
                  <a:lnTo>
                    <a:pt x="605402" y="441617"/>
                  </a:lnTo>
                  <a:cubicBezTo>
                    <a:pt x="642516" y="404503"/>
                    <a:pt x="673176" y="331082"/>
                    <a:pt x="673176" y="278639"/>
                  </a:cubicBezTo>
                  <a:lnTo>
                    <a:pt x="673176" y="5933"/>
                  </a:lnTo>
                  <a:lnTo>
                    <a:pt x="100331" y="5933"/>
                  </a:lnTo>
                  <a:close/>
                </a:path>
              </a:pathLst>
            </a:custGeom>
            <a:solidFill>
              <a:srgbClr val="FFFFFF">
                <a:lumMod val="95000"/>
              </a:srgbClr>
            </a:solidFill>
            <a:ln w="254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pitchFamily="34" charset="-122"/>
                <a:ea typeface="微软雅黑" panose="020B0503020204020204" pitchFamily="34" charset="-122"/>
              </a:endParaRPr>
            </a:p>
          </p:txBody>
        </p:sp>
        <p:sp>
          <p:nvSpPr>
            <p:cNvPr id="46" name="圆角矩形 45"/>
            <p:cNvSpPr/>
            <p:nvPr>
              <p:custDataLst>
                <p:tags r:id="rId11"/>
              </p:custDataLst>
            </p:nvPr>
          </p:nvSpPr>
          <p:spPr>
            <a:xfrm>
              <a:off x="1511706" y="3939315"/>
              <a:ext cx="9168780" cy="1522328"/>
            </a:xfrm>
            <a:prstGeom prst="roundRect">
              <a:avLst>
                <a:gd name="adj" fmla="val 5137"/>
              </a:avLst>
            </a:prstGeom>
            <a:noFill/>
            <a:ln w="25400" cap="flat">
              <a:solidFill>
                <a:srgbClr val="2196F3"/>
              </a:solidFill>
              <a:prstDash val="solid"/>
              <a:miter/>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defTabSz="457200"/>
              <a:endParaRPr lang="zh-CN" altLang="en-US">
                <a:solidFill>
                  <a:srgbClr val="222222"/>
                </a:solidFill>
                <a:latin typeface="微软雅黑" panose="020B0503020204020204" pitchFamily="34" charset="-122"/>
                <a:ea typeface="微软雅黑" panose="020B0503020204020204" pitchFamily="34" charset="-122"/>
              </a:endParaRPr>
            </a:p>
          </p:txBody>
        </p:sp>
      </p:grpSp>
      <p:sp>
        <p:nvSpPr>
          <p:cNvPr id="47" name="文本框 46"/>
          <p:cNvSpPr txBox="1"/>
          <p:nvPr>
            <p:custDataLst>
              <p:tags r:id="rId12"/>
            </p:custDataLst>
          </p:nvPr>
        </p:nvSpPr>
        <p:spPr>
          <a:xfrm>
            <a:off x="2380482" y="3786018"/>
            <a:ext cx="8063955" cy="1065210"/>
          </a:xfrm>
          <a:prstGeom prst="rect">
            <a:avLst/>
          </a:prstGeom>
          <a:noFill/>
        </p:spPr>
        <p:txBody>
          <a:bodyPr wrap="square" lIns="90000" tIns="0" rtlCol="0">
            <a:normAutofit/>
          </a:bodyPr>
          <a:lstStyle>
            <a:defPPr>
              <a:defRPr lang="en-US"/>
            </a:defPPr>
            <a:lvl1pPr algn="r">
              <a:lnSpc>
                <a:spcPct val="140000"/>
              </a:lnSpc>
              <a:defRPr kumimoji="1" sz="1400">
                <a:solidFill>
                  <a:srgbClr val="222222">
                    <a:lumMod val="75000"/>
                    <a:lumOff val="25000"/>
                  </a:srgbClr>
                </a:solidFill>
              </a:defRPr>
            </a:lvl1pPr>
          </a:lstStyle>
          <a:p>
            <a:pPr algn="l"/>
            <a:r>
              <a:rPr lang="zh-CN" altLang="en-US" sz="1600" spc="150">
                <a:latin typeface="微软雅黑" panose="020B0503020204020204" pitchFamily="34" charset="-122"/>
                <a:ea typeface="微软雅黑" panose="020B0503020204020204" pitchFamily="34" charset="-122"/>
              </a:rPr>
              <a:t>前往面试地点专用报到处主动向工作人员报告，服从工作人员安排，通过专用防疫特殊通道，进入隔离候考室II。</a:t>
            </a:r>
            <a:endParaRPr lang="zh-CN" altLang="en-US" sz="1600" spc="150">
              <a:latin typeface="微软雅黑" panose="020B0503020204020204" pitchFamily="34" charset="-122"/>
              <a:ea typeface="微软雅黑" panose="020B0503020204020204" pitchFamily="34" charset="-122"/>
            </a:endParaRPr>
          </a:p>
        </p:txBody>
      </p:sp>
      <p:sp>
        <p:nvSpPr>
          <p:cNvPr id="48" name="文本框 47"/>
          <p:cNvSpPr txBox="1"/>
          <p:nvPr>
            <p:custDataLst>
              <p:tags r:id="rId13"/>
            </p:custDataLst>
          </p:nvPr>
        </p:nvSpPr>
        <p:spPr>
          <a:xfrm flipH="1">
            <a:off x="2380482" y="3328769"/>
            <a:ext cx="8059188" cy="370508"/>
          </a:xfrm>
          <a:prstGeom prst="rect">
            <a:avLst/>
          </a:prstGeom>
          <a:noFill/>
        </p:spPr>
        <p:txBody>
          <a:bodyPr wrap="square" bIns="0" rtlCol="0" anchor="b" anchorCtr="0">
            <a:normAutofit/>
          </a:bodyPr>
          <a:lstStyle>
            <a:defPPr>
              <a:defRPr lang="en-US"/>
            </a:defPPr>
            <a:lvl1pPr algn="r">
              <a:defRPr kumimoji="1" b="1">
                <a:solidFill>
                  <a:srgbClr val="2196F3"/>
                </a:solidFill>
                <a:latin typeface="微软雅黑" panose="020B0503020204020204" pitchFamily="34" charset="-122"/>
              </a:defRPr>
            </a:lvl1pPr>
          </a:lstStyle>
          <a:p>
            <a:pPr algn="l" defTabSz="457200"/>
            <a:r>
              <a:rPr lang="zh-CN" altLang="en-US" spc="300">
                <a:solidFill>
                  <a:srgbClr val="2196F3"/>
                </a:solidFill>
                <a:latin typeface="微软雅黑" panose="020B0503020204020204" pitchFamily="34" charset="-122"/>
                <a:ea typeface="微软雅黑" panose="020B0503020204020204" pitchFamily="34" charset="-122"/>
              </a:rPr>
              <a:t>出现体温异常、健康码为非绿码的考生</a:t>
            </a:r>
            <a:endParaRPr lang="zh-CN" altLang="en-US" spc="300">
              <a:solidFill>
                <a:srgbClr val="2196F3"/>
              </a:solidFill>
              <a:latin typeface="微软雅黑" panose="020B0503020204020204" pitchFamily="34" charset="-122"/>
              <a:ea typeface="微软雅黑" panose="020B0503020204020204" pitchFamily="34" charset="-122"/>
            </a:endParaRPr>
          </a:p>
        </p:txBody>
      </p:sp>
      <p:sp>
        <p:nvSpPr>
          <p:cNvPr id="49" name="文本框 48"/>
          <p:cNvSpPr txBox="1"/>
          <p:nvPr>
            <p:custDataLst>
              <p:tags r:id="rId14"/>
            </p:custDataLst>
          </p:nvPr>
        </p:nvSpPr>
        <p:spPr>
          <a:xfrm>
            <a:off x="10514047" y="3989851"/>
            <a:ext cx="757740" cy="706755"/>
          </a:xfrm>
          <a:prstGeom prst="rect">
            <a:avLst/>
          </a:prstGeom>
          <a:noFill/>
        </p:spPr>
        <p:txBody>
          <a:bodyPr wrap="square" rtlCol="0">
            <a:spAutoFit/>
          </a:bodyPr>
          <a:lstStyle/>
          <a:p>
            <a:pPr algn="ctr" defTabSz="457200"/>
            <a:r>
              <a:rPr kumimoji="1" lang="en-US" altLang="zh-CN" sz="4000" b="1" dirty="0">
                <a:solidFill>
                  <a:srgbClr val="FFFFFF"/>
                </a:solidFill>
                <a:latin typeface="微软雅黑" panose="020B0503020204020204" pitchFamily="34" charset="-122"/>
                <a:ea typeface="微软雅黑" panose="020B0503020204020204" pitchFamily="34" charset="-122"/>
              </a:rPr>
              <a:t>2</a:t>
            </a:r>
            <a:endParaRPr kumimoji="1" lang="zh-CN" altLang="en-US" sz="4000" b="1" dirty="0">
              <a:solidFill>
                <a:srgbClr val="FFFFFF"/>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0" y="4865370"/>
            <a:ext cx="12192000" cy="1367920"/>
            <a:chOff x="0" y="1354"/>
            <a:chExt cx="19200" cy="1729"/>
          </a:xfrm>
          <a:solidFill>
            <a:srgbClr val="28A9D6"/>
          </a:solidFill>
        </p:grpSpPr>
        <p:sp>
          <p:nvSpPr>
            <p:cNvPr id="13" name="矩形 12"/>
            <p:cNvSpPr/>
            <p:nvPr/>
          </p:nvSpPr>
          <p:spPr bwMode="auto">
            <a:xfrm>
              <a:off x="0" y="1354"/>
              <a:ext cx="19200" cy="1729"/>
            </a:xfrm>
            <a:prstGeom prst="rect">
              <a:avLst/>
            </a:prstGeom>
            <a:grp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cs typeface="+mn-ea"/>
                <a:sym typeface="+mn-lt"/>
              </a:endParaRPr>
            </a:p>
          </p:txBody>
        </p:sp>
        <p:sp>
          <p:nvSpPr>
            <p:cNvPr id="25" name="文本框 24"/>
            <p:cNvSpPr txBox="1"/>
            <p:nvPr/>
          </p:nvSpPr>
          <p:spPr>
            <a:xfrm>
              <a:off x="778" y="1703"/>
              <a:ext cx="18234" cy="1128"/>
            </a:xfrm>
            <a:prstGeom prst="rect">
              <a:avLst/>
            </a:prstGeom>
            <a:grpFill/>
          </p:spPr>
          <p:txBody>
            <a:bodyPr wrap="square" rtlCol="0" anchor="t">
              <a:spAutoFit/>
            </a:bodyPr>
            <a:lstStyle/>
            <a:p>
              <a:pPr>
                <a:lnSpc>
                  <a:spcPct val="130000"/>
                </a:lnSpc>
              </a:pPr>
              <a:r>
                <a:rPr lang="zh-CN" altLang="zh-CN" sz="2000" dirty="0">
                  <a:solidFill>
                    <a:schemeClr val="bg1"/>
                  </a:solidFill>
                </a:rPr>
                <a:t>考生</a:t>
              </a:r>
              <a:r>
                <a:rPr lang="zh-CN" altLang="zh-CN" sz="2000" b="1" dirty="0">
                  <a:solidFill>
                    <a:srgbClr val="FFFF00"/>
                  </a:solidFill>
                </a:rPr>
                <a:t>自备口罩</a:t>
              </a:r>
              <a:r>
                <a:rPr lang="zh-CN" altLang="zh-CN" sz="2000" dirty="0">
                  <a:solidFill>
                    <a:schemeClr val="bg1"/>
                  </a:solidFill>
                </a:rPr>
                <a:t>前往面试地点，应</a:t>
              </a:r>
              <a:r>
                <a:rPr lang="zh-CN" altLang="zh-CN" sz="2000" b="1" dirty="0">
                  <a:solidFill>
                    <a:srgbClr val="FFFF00"/>
                  </a:solidFill>
                </a:rPr>
                <a:t>佩戴口罩</a:t>
              </a:r>
              <a:r>
                <a:rPr lang="zh-CN" altLang="zh-CN" sz="2000" dirty="0">
                  <a:solidFill>
                    <a:schemeClr val="bg1"/>
                  </a:solidFill>
                </a:rPr>
                <a:t>、自觉</a:t>
              </a:r>
              <a:r>
                <a:rPr lang="zh-CN" altLang="zh-CN" sz="2000" b="1" dirty="0">
                  <a:solidFill>
                    <a:srgbClr val="FFFF00"/>
                  </a:solidFill>
                </a:rPr>
                <a:t>接受体温检测</a:t>
              </a:r>
              <a:r>
                <a:rPr lang="zh-CN" altLang="zh-CN" sz="2000" dirty="0">
                  <a:solidFill>
                    <a:schemeClr val="bg1"/>
                  </a:solidFill>
                </a:rPr>
                <a:t>，注意与他人</a:t>
              </a:r>
              <a:r>
                <a:rPr lang="zh-CN" altLang="zh-CN" sz="2000" b="1" dirty="0">
                  <a:solidFill>
                    <a:srgbClr val="FFFF00"/>
                  </a:solidFill>
                </a:rPr>
                <a:t>保持</a:t>
              </a:r>
              <a:r>
                <a:rPr lang="en-US" altLang="zh-CN" sz="2000" b="1" dirty="0">
                  <a:solidFill>
                    <a:srgbClr val="FFFF00"/>
                  </a:solidFill>
                </a:rPr>
                <a:t>1</a:t>
              </a:r>
              <a:r>
                <a:rPr lang="zh-CN" altLang="zh-CN" sz="2000" b="1" dirty="0">
                  <a:solidFill>
                    <a:srgbClr val="FFFF00"/>
                  </a:solidFill>
                </a:rPr>
                <a:t>米以上距离</a:t>
              </a:r>
              <a:r>
                <a:rPr lang="zh-CN" altLang="zh-CN" sz="2000" dirty="0">
                  <a:solidFill>
                    <a:schemeClr val="bg1"/>
                  </a:solidFill>
                </a:rPr>
                <a:t>。</a:t>
              </a:r>
              <a:endParaRPr lang="en-US" altLang="zh-CN" sz="2000" dirty="0">
                <a:solidFill>
                  <a:schemeClr val="bg1"/>
                </a:solidFill>
              </a:endParaRPr>
            </a:p>
            <a:p>
              <a:pPr>
                <a:lnSpc>
                  <a:spcPct val="130000"/>
                </a:lnSpc>
              </a:pPr>
              <a:r>
                <a:rPr lang="zh-CN" altLang="en-US" sz="2000" dirty="0" smtClean="0">
                  <a:solidFill>
                    <a:schemeClr val="bg1"/>
                  </a:solidFill>
                  <a:sym typeface="+mn-ea"/>
                </a:rPr>
                <a:t>考生</a:t>
              </a:r>
              <a:r>
                <a:rPr lang="zh-CN" altLang="en-US" sz="2000" dirty="0">
                  <a:solidFill>
                    <a:schemeClr val="bg1"/>
                  </a:solidFill>
                  <a:sym typeface="+mn-ea"/>
                </a:rPr>
                <a:t>进入考室前须</a:t>
              </a:r>
              <a:r>
                <a:rPr lang="zh-CN" altLang="en-US" sz="2000" b="1" dirty="0">
                  <a:solidFill>
                    <a:srgbClr val="FFFF00"/>
                  </a:solidFill>
                  <a:sym typeface="+mn-ea"/>
                </a:rPr>
                <a:t>摘除口罩</a:t>
              </a:r>
              <a:r>
                <a:rPr lang="zh-CN" altLang="en-US" sz="2000" dirty="0">
                  <a:solidFill>
                    <a:schemeClr val="bg1"/>
                  </a:solidFill>
                  <a:sym typeface="+mn-ea"/>
                </a:rPr>
                <a:t>，放置在考场外的“</a:t>
              </a:r>
              <a:r>
                <a:rPr lang="zh-CN" altLang="en-US" sz="2000" b="1" dirty="0">
                  <a:solidFill>
                    <a:srgbClr val="FFFF00"/>
                  </a:solidFill>
                  <a:sym typeface="+mn-ea"/>
                </a:rPr>
                <a:t>非考试物品暂放处</a:t>
              </a:r>
              <a:r>
                <a:rPr lang="zh-CN" altLang="en-US" sz="2000" dirty="0">
                  <a:solidFill>
                    <a:schemeClr val="bg1"/>
                  </a:solidFill>
                  <a:sym typeface="+mn-ea"/>
                </a:rPr>
                <a:t>”，不得将自备的口罩带入考场。</a:t>
              </a:r>
              <a:endParaRPr lang="zh-CN" altLang="en-US" sz="2000" dirty="0">
                <a:solidFill>
                  <a:schemeClr val="bg1"/>
                </a:solidFill>
                <a:sym typeface="+mn-ea"/>
              </a:endParaRPr>
            </a:p>
          </p:txBody>
        </p:sp>
      </p:grpSp>
      <p:pic>
        <p:nvPicPr>
          <p:cNvPr id="14" name="图片 13"/>
          <p:cNvPicPr>
            <a:picLocks noChangeAspect="1"/>
          </p:cNvPicPr>
          <p:nvPr/>
        </p:nvPicPr>
        <p:blipFill>
          <a:blip r:embed="rId15"/>
          <a:stretch>
            <a:fillRect/>
          </a:stretch>
        </p:blipFill>
        <p:spPr>
          <a:xfrm>
            <a:off x="827405" y="2028190"/>
            <a:ext cx="822960" cy="14395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0" y="1226185"/>
            <a:ext cx="12192000" cy="1057275"/>
          </a:xfrm>
          <a:prstGeom prst="rect">
            <a:avLst/>
          </a:prstGeom>
          <a:solidFill>
            <a:srgbClr val="28A9D6"/>
          </a:soli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zh-CN" altLang="en-US">
              <a:cs typeface="+mn-ea"/>
              <a:sym typeface="+mn-lt"/>
            </a:endParaRPr>
          </a:p>
        </p:txBody>
      </p:sp>
      <p:sp>
        <p:nvSpPr>
          <p:cNvPr id="6" name="标题 5"/>
          <p:cNvSpPr>
            <a:spLocks noGrp="1"/>
          </p:cNvSpPr>
          <p:nvPr>
            <p:ph type="title" idx="4294967295"/>
          </p:nvPr>
        </p:nvSpPr>
        <p:spPr>
          <a:xfrm>
            <a:off x="567690" y="-83820"/>
            <a:ext cx="10018395" cy="1028700"/>
          </a:xfrm>
        </p:spPr>
        <p:txBody>
          <a:bodyPr/>
          <a:lstStyle/>
          <a:p>
            <a:r>
              <a:rPr lang="zh-CN" dirty="0">
                <a:gradFill>
                  <a:gsLst>
                    <a:gs pos="0">
                      <a:srgbClr val="007BD3"/>
                    </a:gs>
                    <a:gs pos="100000">
                      <a:srgbClr val="034373"/>
                    </a:gs>
                  </a:gsLst>
                  <a:lin scaled="0"/>
                </a:gradFill>
              </a:rPr>
              <a:t>（三）面试期间</a:t>
            </a:r>
            <a:endParaRPr lang="zh-CN" dirty="0">
              <a:gradFill>
                <a:gsLst>
                  <a:gs pos="0">
                    <a:srgbClr val="007BD3"/>
                  </a:gs>
                  <a:gs pos="100000">
                    <a:srgbClr val="034373"/>
                  </a:gs>
                </a:gsLst>
                <a:lin scaled="0"/>
              </a:gradFill>
            </a:endParaRPr>
          </a:p>
        </p:txBody>
      </p:sp>
      <p:sp>
        <p:nvSpPr>
          <p:cNvPr id="11" name="圆角矩形 10"/>
          <p:cNvSpPr/>
          <p:nvPr/>
        </p:nvSpPr>
        <p:spPr>
          <a:xfrm>
            <a:off x="7258685" y="4620895"/>
            <a:ext cx="4145280" cy="153543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10" name="圆角矩形 9"/>
          <p:cNvSpPr/>
          <p:nvPr/>
        </p:nvSpPr>
        <p:spPr>
          <a:xfrm>
            <a:off x="7259320" y="2691765"/>
            <a:ext cx="4144645" cy="159956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pic>
        <p:nvPicPr>
          <p:cNvPr id="8" name="图片 7" descr="true"/>
          <p:cNvPicPr>
            <a:picLocks noChangeAspect="1"/>
          </p:cNvPicPr>
          <p:nvPr/>
        </p:nvPicPr>
        <p:blipFill>
          <a:blip r:embed="rId1"/>
          <a:srcRect r="51561"/>
          <a:stretch>
            <a:fillRect/>
          </a:stretch>
        </p:blipFill>
        <p:spPr>
          <a:xfrm>
            <a:off x="7596505" y="2868295"/>
            <a:ext cx="524510" cy="1256665"/>
          </a:xfrm>
          <a:prstGeom prst="rect">
            <a:avLst/>
          </a:prstGeom>
        </p:spPr>
      </p:pic>
      <p:pic>
        <p:nvPicPr>
          <p:cNvPr id="9" name="图片 8" descr="true"/>
          <p:cNvPicPr>
            <a:picLocks noChangeAspect="1"/>
          </p:cNvPicPr>
          <p:nvPr/>
        </p:nvPicPr>
        <p:blipFill>
          <a:blip r:embed="rId1"/>
          <a:srcRect l="52006"/>
          <a:stretch>
            <a:fillRect/>
          </a:stretch>
        </p:blipFill>
        <p:spPr>
          <a:xfrm>
            <a:off x="7564120" y="4803140"/>
            <a:ext cx="495300" cy="1198880"/>
          </a:xfrm>
          <a:prstGeom prst="rect">
            <a:avLst/>
          </a:prstGeom>
        </p:spPr>
      </p:pic>
      <p:sp>
        <p:nvSpPr>
          <p:cNvPr id="15" name="文本框 14"/>
          <p:cNvSpPr txBox="1"/>
          <p:nvPr/>
        </p:nvSpPr>
        <p:spPr>
          <a:xfrm>
            <a:off x="8220075" y="2964180"/>
            <a:ext cx="2720340" cy="922020"/>
          </a:xfrm>
          <a:prstGeom prst="rect">
            <a:avLst/>
          </a:prstGeom>
          <a:noFill/>
        </p:spPr>
        <p:txBody>
          <a:bodyPr wrap="square" rtlCol="0">
            <a:spAutoFit/>
          </a:bodyPr>
          <a:lstStyle/>
          <a:p>
            <a:pPr>
              <a:lnSpc>
                <a:spcPct val="150000"/>
              </a:lnSpc>
            </a:pPr>
            <a:r>
              <a:rPr lang="en-US" altLang="zh-CN" b="1">
                <a:solidFill>
                  <a:srgbClr val="0070C0"/>
                </a:solidFill>
              </a:rPr>
              <a:t>复检体温正常者可回考室</a:t>
            </a:r>
            <a:r>
              <a:rPr lang="zh-CN" altLang="en-US" b="1">
                <a:solidFill>
                  <a:srgbClr val="0070C0"/>
                </a:solidFill>
              </a:rPr>
              <a:t>继续</a:t>
            </a:r>
            <a:r>
              <a:rPr lang="en-US" altLang="zh-CN" b="1">
                <a:solidFill>
                  <a:srgbClr val="0070C0"/>
                </a:solidFill>
              </a:rPr>
              <a:t>考试；</a:t>
            </a:r>
            <a:r>
              <a:rPr lang="en-US" altLang="zh-CN" b="1">
                <a:solidFill>
                  <a:schemeClr val="accent6">
                    <a:lumMod val="75000"/>
                  </a:schemeClr>
                </a:solidFill>
              </a:rPr>
              <a:t> </a:t>
            </a:r>
            <a:endParaRPr lang="en-US" altLang="zh-CN" b="1">
              <a:solidFill>
                <a:schemeClr val="accent6">
                  <a:lumMod val="75000"/>
                </a:schemeClr>
              </a:solidFill>
            </a:endParaRPr>
          </a:p>
        </p:txBody>
      </p:sp>
      <p:sp>
        <p:nvSpPr>
          <p:cNvPr id="16" name="文本框 15"/>
          <p:cNvSpPr txBox="1"/>
          <p:nvPr/>
        </p:nvSpPr>
        <p:spPr>
          <a:xfrm>
            <a:off x="8218805" y="4844415"/>
            <a:ext cx="2879725" cy="968375"/>
          </a:xfrm>
          <a:prstGeom prst="rect">
            <a:avLst/>
          </a:prstGeom>
          <a:noFill/>
        </p:spPr>
        <p:txBody>
          <a:bodyPr wrap="square" rtlCol="0">
            <a:spAutoFit/>
          </a:bodyPr>
          <a:lstStyle/>
          <a:p>
            <a:pPr>
              <a:lnSpc>
                <a:spcPct val="150000"/>
              </a:lnSpc>
            </a:pPr>
            <a:r>
              <a:rPr lang="en-US" altLang="zh-CN" b="1">
                <a:solidFill>
                  <a:srgbClr val="0070C0"/>
                </a:solidFill>
              </a:rPr>
              <a:t>复检仍发热的考生，可安排到 </a:t>
            </a:r>
            <a:r>
              <a:rPr lang="en-US" altLang="zh-CN" sz="2000" b="1">
                <a:solidFill>
                  <a:srgbClr val="C00000"/>
                </a:solidFill>
              </a:rPr>
              <a:t>隔离</a:t>
            </a:r>
            <a:r>
              <a:rPr lang="zh-CN" altLang="en-US" sz="2000" b="1">
                <a:solidFill>
                  <a:srgbClr val="C00000"/>
                </a:solidFill>
              </a:rPr>
              <a:t>候</a:t>
            </a:r>
            <a:r>
              <a:rPr lang="en-US" altLang="zh-CN" sz="2000" b="1">
                <a:solidFill>
                  <a:srgbClr val="C00000"/>
                </a:solidFill>
              </a:rPr>
              <a:t>考室II </a:t>
            </a:r>
            <a:endParaRPr lang="en-US" altLang="zh-CN" b="1">
              <a:solidFill>
                <a:srgbClr val="0070C0"/>
              </a:solidFill>
            </a:endParaRPr>
          </a:p>
        </p:txBody>
      </p:sp>
      <p:sp>
        <p:nvSpPr>
          <p:cNvPr id="62" name="矩形: 剪去单角 61"/>
          <p:cNvSpPr/>
          <p:nvPr>
            <p:custDataLst>
              <p:tags r:id="rId2"/>
            </p:custDataLst>
          </p:nvPr>
        </p:nvSpPr>
        <p:spPr>
          <a:xfrm flipV="1">
            <a:off x="1532890" y="3511550"/>
            <a:ext cx="4802505" cy="1988820"/>
          </a:xfrm>
          <a:prstGeom prst="snip1Rect">
            <a:avLst>
              <a:gd name="adj" fmla="val 17020"/>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3"/>
          <a:stretch>
            <a:fillRect/>
          </a:stretch>
        </p:blipFill>
        <p:spPr>
          <a:xfrm>
            <a:off x="749300" y="3020060"/>
            <a:ext cx="1534795" cy="2480310"/>
          </a:xfrm>
          <a:prstGeom prst="roundRect">
            <a:avLst/>
          </a:prstGeom>
        </p:spPr>
      </p:pic>
      <p:sp>
        <p:nvSpPr>
          <p:cNvPr id="4" name="圆角矩形 3"/>
          <p:cNvSpPr/>
          <p:nvPr/>
        </p:nvSpPr>
        <p:spPr>
          <a:xfrm>
            <a:off x="4435475" y="5034915"/>
            <a:ext cx="937895" cy="389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397125" y="3522980"/>
            <a:ext cx="3549015" cy="1938020"/>
          </a:xfrm>
          <a:prstGeom prst="rect">
            <a:avLst/>
          </a:prstGeom>
          <a:noFill/>
        </p:spPr>
        <p:txBody>
          <a:bodyPr wrap="square" rtlCol="0" anchor="t">
            <a:spAutoFit/>
          </a:bodyPr>
          <a:lstStyle/>
          <a:p>
            <a:pPr>
              <a:lnSpc>
                <a:spcPct val="150000"/>
              </a:lnSpc>
            </a:pPr>
            <a:r>
              <a:rPr lang="zh-CN" altLang="en-US" sz="2000">
                <a:solidFill>
                  <a:schemeClr val="bg1"/>
                </a:solidFill>
              </a:rPr>
              <a:t>在面试期间，考生如出现发热等身体异常情况，应立即停止考试，由机动监考人员带到隔离医学观察场所    </a:t>
            </a:r>
            <a:r>
              <a:rPr lang="zh-CN" altLang="en-US" sz="2000" b="1">
                <a:gradFill>
                  <a:gsLst>
                    <a:gs pos="0">
                      <a:srgbClr val="FE4444"/>
                    </a:gs>
                    <a:gs pos="100000">
                      <a:srgbClr val="832B2B"/>
                    </a:gs>
                  </a:gsLst>
                  <a:lin scaled="0"/>
                </a:gradFill>
              </a:rPr>
              <a:t>复   检</a:t>
            </a:r>
            <a:endParaRPr lang="zh-CN" altLang="en-US" sz="2000" b="1">
              <a:gradFill>
                <a:gsLst>
                  <a:gs pos="0">
                    <a:srgbClr val="FE4444"/>
                  </a:gs>
                  <a:gs pos="100000">
                    <a:srgbClr val="832B2B"/>
                  </a:gs>
                </a:gsLst>
                <a:lin scaled="0"/>
              </a:gradFill>
            </a:endParaRPr>
          </a:p>
        </p:txBody>
      </p:sp>
      <p:cxnSp>
        <p:nvCxnSpPr>
          <p:cNvPr id="5" name="曲线连接符 4"/>
          <p:cNvCxnSpPr>
            <a:endCxn id="10" idx="1"/>
          </p:cNvCxnSpPr>
          <p:nvPr/>
        </p:nvCxnSpPr>
        <p:spPr>
          <a:xfrm flipV="1">
            <a:off x="5401945" y="3505835"/>
            <a:ext cx="1857375" cy="1773555"/>
          </a:xfrm>
          <a:prstGeom prst="curvedConnector3">
            <a:avLst>
              <a:gd name="adj1" fmla="val 50017"/>
            </a:avLst>
          </a:prstGeom>
          <a:ln>
            <a:tailEnd type="arrow" w="med" len="med"/>
          </a:ln>
        </p:spPr>
        <p:style>
          <a:lnRef idx="3">
            <a:schemeClr val="accent6"/>
          </a:lnRef>
          <a:fillRef idx="0">
            <a:schemeClr val="accent6"/>
          </a:fillRef>
          <a:effectRef idx="2">
            <a:schemeClr val="accent6"/>
          </a:effectRef>
          <a:fontRef idx="minor">
            <a:schemeClr val="tx1"/>
          </a:fontRef>
        </p:style>
      </p:cxnSp>
      <p:cxnSp>
        <p:nvCxnSpPr>
          <p:cNvPr id="7" name="曲线连接符 6"/>
          <p:cNvCxnSpPr>
            <a:endCxn id="11" idx="1"/>
          </p:cNvCxnSpPr>
          <p:nvPr/>
        </p:nvCxnSpPr>
        <p:spPr>
          <a:xfrm>
            <a:off x="5374005" y="5265420"/>
            <a:ext cx="1884680" cy="137160"/>
          </a:xfrm>
          <a:prstGeom prst="curvedConnector3">
            <a:avLst>
              <a:gd name="adj1" fmla="val 50034"/>
            </a:avLst>
          </a:prstGeom>
          <a:ln>
            <a:tailEnd type="arrow" w="med" len="med"/>
          </a:ln>
        </p:spPr>
        <p:style>
          <a:lnRef idx="3">
            <a:schemeClr val="accent6"/>
          </a:lnRef>
          <a:fillRef idx="0">
            <a:schemeClr val="accent6"/>
          </a:fillRef>
          <a:effectRef idx="2">
            <a:schemeClr val="accent6"/>
          </a:effectRef>
          <a:fontRef idx="minor">
            <a:schemeClr val="tx1"/>
          </a:fontRef>
        </p:style>
      </p:cxnSp>
      <p:sp>
        <p:nvSpPr>
          <p:cNvPr id="12" name="文本框 11"/>
          <p:cNvSpPr txBox="1"/>
          <p:nvPr/>
        </p:nvSpPr>
        <p:spPr>
          <a:xfrm>
            <a:off x="1063625" y="1191895"/>
            <a:ext cx="10171430" cy="1014730"/>
          </a:xfrm>
          <a:prstGeom prst="rect">
            <a:avLst/>
          </a:prstGeom>
          <a:noFill/>
        </p:spPr>
        <p:txBody>
          <a:bodyPr wrap="square" rtlCol="0" anchor="t">
            <a:spAutoFit/>
          </a:bodyPr>
          <a:lstStyle/>
          <a:p>
            <a:pPr>
              <a:lnSpc>
                <a:spcPct val="150000"/>
              </a:lnSpc>
            </a:pPr>
            <a:r>
              <a:rPr lang="en-US" altLang="zh-CN" sz="2000"/>
              <a:t>    </a:t>
            </a:r>
            <a:r>
              <a:rPr lang="en-US" altLang="zh-CN" sz="2000">
                <a:solidFill>
                  <a:schemeClr val="bg1"/>
                </a:solidFill>
              </a:rPr>
              <a:t>   </a:t>
            </a:r>
            <a:r>
              <a:rPr lang="zh-CN" altLang="en-US" sz="2000">
                <a:solidFill>
                  <a:schemeClr val="bg1"/>
                </a:solidFill>
              </a:rPr>
              <a:t>考生进入考室就座后，确需佩戴口罩的（如感冒、咳嗽等），可向监考员提出申请，由考场提供口罩。</a:t>
            </a:r>
            <a:r>
              <a:rPr lang="zh-CN" altLang="en-US" sz="2000" b="1">
                <a:solidFill>
                  <a:srgbClr val="FFFF00"/>
                </a:solidFill>
              </a:rPr>
              <a:t>隔离候考室的考生要全程佩戴口罩。</a:t>
            </a:r>
            <a:endParaRPr lang="zh-CN" altLang="en-US" sz="2000" b="1">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567690" y="-83820"/>
            <a:ext cx="10018395" cy="1028700"/>
          </a:xfrm>
        </p:spPr>
        <p:txBody>
          <a:bodyPr/>
          <a:lstStyle/>
          <a:p>
            <a:r>
              <a:rPr lang="zh-CN" dirty="0">
                <a:gradFill>
                  <a:gsLst>
                    <a:gs pos="0">
                      <a:srgbClr val="007BD3"/>
                    </a:gs>
                    <a:gs pos="100000">
                      <a:srgbClr val="034373"/>
                    </a:gs>
                  </a:gsLst>
                  <a:lin scaled="0"/>
                </a:gradFill>
              </a:rPr>
              <a:t>（四）面试结束</a:t>
            </a:r>
            <a:endParaRPr lang="zh-CN" dirty="0">
              <a:gradFill>
                <a:gsLst>
                  <a:gs pos="0">
                    <a:srgbClr val="007BD3"/>
                  </a:gs>
                  <a:gs pos="100000">
                    <a:srgbClr val="034373"/>
                  </a:gs>
                </a:gsLst>
                <a:lin scaled="0"/>
              </a:gradFill>
            </a:endParaRPr>
          </a:p>
        </p:txBody>
      </p:sp>
      <p:sp>
        <p:nvSpPr>
          <p:cNvPr id="38" name="矩形: 剪去单角 37"/>
          <p:cNvSpPr/>
          <p:nvPr>
            <p:custDataLst>
              <p:tags r:id="rId1"/>
            </p:custDataLst>
          </p:nvPr>
        </p:nvSpPr>
        <p:spPr>
          <a:xfrm flipV="1">
            <a:off x="1603722" y="1276351"/>
            <a:ext cx="4152620" cy="2016760"/>
          </a:xfrm>
          <a:prstGeom prst="snip1Rect">
            <a:avLst>
              <a:gd name="adj" fmla="val 17020"/>
            </a:avLst>
          </a:prstGeom>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等腰三角形 38"/>
          <p:cNvSpPr/>
          <p:nvPr>
            <p:custDataLst>
              <p:tags r:id="rId2"/>
            </p:custDataLst>
          </p:nvPr>
        </p:nvSpPr>
        <p:spPr>
          <a:xfrm rot="5400000">
            <a:off x="5417521" y="2954290"/>
            <a:ext cx="338664" cy="338978"/>
          </a:xfrm>
          <a:prstGeom prst="triangle">
            <a:avLst>
              <a:gd name="adj" fmla="val 0"/>
            </a:avLst>
          </a:prstGeom>
          <a:solidFill>
            <a:srgbClr val="8590CA">
              <a:lumMod val="60000"/>
              <a:lumOff val="4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custDataLst>
              <p:tags r:id="rId3"/>
            </p:custDataLst>
          </p:nvPr>
        </p:nvSpPr>
        <p:spPr>
          <a:xfrm>
            <a:off x="1434388" y="1128185"/>
            <a:ext cx="486033" cy="486033"/>
          </a:xfrm>
          <a:prstGeom prst="ellipse">
            <a:avLst/>
          </a:prstGeom>
          <a:solidFill>
            <a:srgbClr val="8590CA">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2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custDataLst>
              <p:tags r:id="rId4"/>
            </p:custDataLst>
          </p:nvPr>
        </p:nvSpPr>
        <p:spPr>
          <a:xfrm>
            <a:off x="1484844" y="1178641"/>
            <a:ext cx="385121" cy="385121"/>
          </a:xfrm>
          <a:prstGeom prst="ellipse">
            <a:avLst/>
          </a:prstGeom>
          <a:solidFill>
            <a:srgbClr val="8590CA"/>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custDataLst>
              <p:tags r:id="rId5"/>
            </p:custDataLst>
          </p:nvPr>
        </p:nvSpPr>
        <p:spPr>
          <a:xfrm>
            <a:off x="1883724" y="1553872"/>
            <a:ext cx="3496943" cy="657809"/>
          </a:xfrm>
          <a:prstGeom prst="rect">
            <a:avLst/>
          </a:prstGeom>
        </p:spPr>
        <p:txBody>
          <a:bodyPr wrap="square"/>
          <a:lstStyle/>
          <a:p>
            <a:pPr>
              <a:lnSpc>
                <a:spcPct val="150000"/>
              </a:lnSpc>
            </a:pPr>
            <a:r>
              <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面试结束后，须将考室提供的口罩放置在座位上，不能带出考室。</a:t>
            </a:r>
            <a:endPar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剪去单角 45"/>
          <p:cNvSpPr/>
          <p:nvPr>
            <p:custDataLst>
              <p:tags r:id="rId6"/>
            </p:custDataLst>
          </p:nvPr>
        </p:nvSpPr>
        <p:spPr>
          <a:xfrm flipV="1">
            <a:off x="6488854" y="1276351"/>
            <a:ext cx="4152620" cy="2016760"/>
          </a:xfrm>
          <a:prstGeom prst="snip1Rect">
            <a:avLst>
              <a:gd name="adj" fmla="val 17020"/>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等腰三角形 46"/>
          <p:cNvSpPr/>
          <p:nvPr>
            <p:custDataLst>
              <p:tags r:id="rId7"/>
            </p:custDataLst>
          </p:nvPr>
        </p:nvSpPr>
        <p:spPr>
          <a:xfrm rot="5400000">
            <a:off x="10302653" y="2954290"/>
            <a:ext cx="338664" cy="338978"/>
          </a:xfrm>
          <a:prstGeom prst="triangle">
            <a:avLst>
              <a:gd name="adj" fmla="val 0"/>
            </a:avLst>
          </a:prstGeom>
          <a:solidFill>
            <a:srgbClr val="8EAADC">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椭圆 43"/>
          <p:cNvSpPr/>
          <p:nvPr>
            <p:custDataLst>
              <p:tags r:id="rId8"/>
            </p:custDataLst>
          </p:nvPr>
        </p:nvSpPr>
        <p:spPr>
          <a:xfrm>
            <a:off x="6319520" y="1128185"/>
            <a:ext cx="486033" cy="486033"/>
          </a:xfrm>
          <a:prstGeom prst="ellipse">
            <a:avLst/>
          </a:prstGeom>
          <a:solidFill>
            <a:srgbClr val="8EAADC">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2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椭圆 44"/>
          <p:cNvSpPr/>
          <p:nvPr>
            <p:custDataLst>
              <p:tags r:id="rId9"/>
            </p:custDataLst>
          </p:nvPr>
        </p:nvSpPr>
        <p:spPr>
          <a:xfrm>
            <a:off x="6369976" y="1178641"/>
            <a:ext cx="385121" cy="385121"/>
          </a:xfrm>
          <a:prstGeom prst="ellipse">
            <a:avLst/>
          </a:prstGeom>
          <a:solidFill>
            <a:srgbClr val="8EAADC"/>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47"/>
          <p:cNvSpPr/>
          <p:nvPr>
            <p:custDataLst>
              <p:tags r:id="rId10"/>
            </p:custDataLst>
          </p:nvPr>
        </p:nvSpPr>
        <p:spPr>
          <a:xfrm>
            <a:off x="6801876" y="1578637"/>
            <a:ext cx="3496943" cy="657809"/>
          </a:xfrm>
          <a:prstGeom prst="rect">
            <a:avLst/>
          </a:prstGeom>
        </p:spPr>
        <p:txBody>
          <a:bodyPr wrap="square">
            <a:noAutofit/>
          </a:bodyPr>
          <a:lstStyle/>
          <a:p>
            <a:pPr>
              <a:lnSpc>
                <a:spcPct val="150000"/>
              </a:lnSpc>
            </a:pPr>
            <a:r>
              <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考生要按监考员的指令有序离场，不得拥挤，保持间距。</a:t>
            </a:r>
            <a:endPar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剪去单角 53"/>
          <p:cNvSpPr/>
          <p:nvPr>
            <p:custDataLst>
              <p:tags r:id="rId11"/>
            </p:custDataLst>
          </p:nvPr>
        </p:nvSpPr>
        <p:spPr>
          <a:xfrm flipV="1">
            <a:off x="1603722" y="3655484"/>
            <a:ext cx="4152620" cy="2016760"/>
          </a:xfrm>
          <a:prstGeom prst="snip1Rect">
            <a:avLst>
              <a:gd name="adj" fmla="val 17020"/>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等腰三角形 54"/>
          <p:cNvSpPr/>
          <p:nvPr>
            <p:custDataLst>
              <p:tags r:id="rId12"/>
            </p:custDataLst>
          </p:nvPr>
        </p:nvSpPr>
        <p:spPr>
          <a:xfrm rot="5400000">
            <a:off x="5417521" y="5333423"/>
            <a:ext cx="338664" cy="338978"/>
          </a:xfrm>
          <a:prstGeom prst="triangle">
            <a:avLst>
              <a:gd name="adj" fmla="val 0"/>
            </a:avLst>
          </a:prstGeom>
          <a:solidFill>
            <a:srgbClr val="79B6D3">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椭圆 51"/>
          <p:cNvSpPr/>
          <p:nvPr>
            <p:custDataLst>
              <p:tags r:id="rId13"/>
            </p:custDataLst>
          </p:nvPr>
        </p:nvSpPr>
        <p:spPr>
          <a:xfrm>
            <a:off x="1434388" y="3507318"/>
            <a:ext cx="486033" cy="486033"/>
          </a:xfrm>
          <a:prstGeom prst="ellipse">
            <a:avLst/>
          </a:prstGeom>
          <a:solidFill>
            <a:srgbClr val="79B6D3">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2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custDataLst>
              <p:tags r:id="rId14"/>
            </p:custDataLst>
          </p:nvPr>
        </p:nvSpPr>
        <p:spPr>
          <a:xfrm>
            <a:off x="1484844" y="3557774"/>
            <a:ext cx="385121" cy="385121"/>
          </a:xfrm>
          <a:prstGeom prst="ellipse">
            <a:avLst/>
          </a:prstGeom>
          <a:solidFill>
            <a:srgbClr val="79B6D3"/>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custDataLst>
              <p:tags r:id="rId15"/>
            </p:custDataLst>
          </p:nvPr>
        </p:nvSpPr>
        <p:spPr>
          <a:xfrm>
            <a:off x="1888804" y="3957770"/>
            <a:ext cx="3496943" cy="657809"/>
          </a:xfrm>
          <a:prstGeom prst="rect">
            <a:avLst/>
          </a:prstGeom>
        </p:spPr>
        <p:txBody>
          <a:bodyPr wrap="square">
            <a:noAutofit/>
          </a:bodyPr>
          <a:lstStyle/>
          <a:p>
            <a:pPr>
              <a:lnSpc>
                <a:spcPct val="150000"/>
              </a:lnSpc>
            </a:pPr>
            <a:r>
              <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隔离考室的考生由医务专家小组研判是否送相关医疗机构处置。</a:t>
            </a:r>
            <a:endPar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矩形: 剪去单角 61"/>
          <p:cNvSpPr/>
          <p:nvPr>
            <p:custDataLst>
              <p:tags r:id="rId16"/>
            </p:custDataLst>
          </p:nvPr>
        </p:nvSpPr>
        <p:spPr>
          <a:xfrm flipV="1">
            <a:off x="6488854" y="3655484"/>
            <a:ext cx="4152620" cy="2016760"/>
          </a:xfrm>
          <a:prstGeom prst="snip1Rect">
            <a:avLst>
              <a:gd name="adj" fmla="val 17020"/>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等腰三角形 62"/>
          <p:cNvSpPr/>
          <p:nvPr>
            <p:custDataLst>
              <p:tags r:id="rId17"/>
            </p:custDataLst>
          </p:nvPr>
        </p:nvSpPr>
        <p:spPr>
          <a:xfrm rot="5400000">
            <a:off x="10302653" y="5333423"/>
            <a:ext cx="338664" cy="338978"/>
          </a:xfrm>
          <a:prstGeom prst="triangle">
            <a:avLst>
              <a:gd name="adj" fmla="val 0"/>
            </a:avLst>
          </a:prstGeom>
          <a:solidFill>
            <a:srgbClr val="7AC2C7">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custDataLst>
              <p:tags r:id="rId18"/>
            </p:custDataLst>
          </p:nvPr>
        </p:nvSpPr>
        <p:spPr>
          <a:xfrm>
            <a:off x="6319520" y="3507318"/>
            <a:ext cx="486033" cy="486033"/>
          </a:xfrm>
          <a:prstGeom prst="ellipse">
            <a:avLst/>
          </a:prstGeom>
          <a:solidFill>
            <a:srgbClr val="7AC2C7">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2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椭圆 60"/>
          <p:cNvSpPr/>
          <p:nvPr>
            <p:custDataLst>
              <p:tags r:id="rId19"/>
            </p:custDataLst>
          </p:nvPr>
        </p:nvSpPr>
        <p:spPr>
          <a:xfrm>
            <a:off x="6369976" y="3557774"/>
            <a:ext cx="385121" cy="385121"/>
          </a:xfrm>
          <a:prstGeom prst="ellipse">
            <a:avLst/>
          </a:prstGeom>
          <a:solidFill>
            <a:srgbClr val="7AC2C7"/>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矩形 63"/>
          <p:cNvSpPr/>
          <p:nvPr>
            <p:custDataLst>
              <p:tags r:id="rId20"/>
            </p:custDataLst>
          </p:nvPr>
        </p:nvSpPr>
        <p:spPr>
          <a:xfrm>
            <a:off x="6759966" y="3985710"/>
            <a:ext cx="3496943" cy="657809"/>
          </a:xfrm>
          <a:prstGeom prst="rect">
            <a:avLst/>
          </a:prstGeom>
        </p:spPr>
        <p:txBody>
          <a:bodyPr wrap="square"/>
          <a:lstStyle/>
          <a:p>
            <a:pPr>
              <a:lnSpc>
                <a:spcPct val="150000"/>
              </a:lnSpc>
            </a:pPr>
            <a:r>
              <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与隔离考室的考生有密切接触的人员由医务专家小组研判是否在原地等候。</a:t>
            </a:r>
            <a:endParaRPr lang="zh-CN" altLang="en-US" spc="15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custDataLst>
              <p:tags r:id="rId21"/>
            </p:custDataLst>
          </p:nvPr>
        </p:nvSpPr>
        <p:spPr>
          <a:xfrm>
            <a:off x="6405281" y="1198651"/>
            <a:ext cx="314510" cy="327077"/>
          </a:xfrm>
          <a:prstGeom prst="rect">
            <a:avLst/>
          </a:prstGeom>
        </p:spPr>
        <p:txBody>
          <a:bodyPr wrap="square" anchor="ctr">
            <a:normAutofit lnSpcReduction="10000"/>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custDataLst>
              <p:tags r:id="rId22"/>
            </p:custDataLst>
          </p:nvPr>
        </p:nvSpPr>
        <p:spPr>
          <a:xfrm>
            <a:off x="1520149" y="1198651"/>
            <a:ext cx="314510" cy="327077"/>
          </a:xfrm>
          <a:prstGeom prst="rect">
            <a:avLst/>
          </a:prstGeom>
        </p:spPr>
        <p:txBody>
          <a:bodyPr wrap="square" anchor="ctr">
            <a:normAutofit lnSpcReduction="10000"/>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custDataLst>
              <p:tags r:id="rId23"/>
            </p:custDataLst>
          </p:nvPr>
        </p:nvSpPr>
        <p:spPr>
          <a:xfrm>
            <a:off x="1520149" y="3577784"/>
            <a:ext cx="314510" cy="327077"/>
          </a:xfrm>
          <a:prstGeom prst="rect">
            <a:avLst/>
          </a:prstGeom>
        </p:spPr>
        <p:txBody>
          <a:bodyPr wrap="square" anchor="ctr">
            <a:normAutofit lnSpcReduction="10000"/>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C</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custDataLst>
              <p:tags r:id="rId24"/>
            </p:custDataLst>
          </p:nvPr>
        </p:nvSpPr>
        <p:spPr>
          <a:xfrm>
            <a:off x="6405281" y="3577784"/>
            <a:ext cx="314510" cy="327077"/>
          </a:xfrm>
          <a:prstGeom prst="rect">
            <a:avLst/>
          </a:prstGeom>
        </p:spPr>
        <p:txBody>
          <a:bodyPr wrap="square" anchor="ctr">
            <a:normAutofit lnSpcReduction="10000"/>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D</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0" y="2745105"/>
            <a:ext cx="12192000" cy="1367790"/>
          </a:xfrm>
          <a:prstGeom prst="rect">
            <a:avLst/>
          </a:prstGeom>
          <a:solidFill>
            <a:srgbClr val="28A9D6"/>
          </a:solidFill>
          <a:ln w="9525" cap="flat" cmpd="sng" algn="ctr">
            <a:noFill/>
            <a:prstDash val="solid"/>
            <a:round/>
            <a:headEnd type="none" w="med" len="med"/>
            <a:tailEnd type="none" w="med" len="med"/>
          </a:ln>
          <a:effectLst/>
        </p:spPr>
        <p:txBody>
          <a:bodyPr/>
          <a:p>
            <a:pPr eaLnBrk="1" hangingPunct="1">
              <a:buFont typeface="Arial" panose="020B0604020202020204" pitchFamily="34" charset="0"/>
              <a:buNone/>
              <a:defRPr/>
            </a:pPr>
            <a:endParaRPr lang="zh-CN" altLang="en-US">
              <a:cs typeface="+mn-ea"/>
              <a:sym typeface="+mn-lt"/>
            </a:endParaRPr>
          </a:p>
        </p:txBody>
      </p:sp>
      <p:sp>
        <p:nvSpPr>
          <p:cNvPr id="6" name="标题 5"/>
          <p:cNvSpPr>
            <a:spLocks noGrp="1"/>
          </p:cNvSpPr>
          <p:nvPr>
            <p:ph type="title" idx="4294967295"/>
          </p:nvPr>
        </p:nvSpPr>
        <p:spPr>
          <a:xfrm>
            <a:off x="567690" y="-83820"/>
            <a:ext cx="10018395" cy="1028700"/>
          </a:xfrm>
        </p:spPr>
        <p:txBody>
          <a:bodyPr/>
          <a:lstStyle/>
          <a:p>
            <a:r>
              <a:rPr lang="zh-CN" dirty="0">
                <a:gradFill>
                  <a:gsLst>
                    <a:gs pos="0">
                      <a:srgbClr val="007BD3"/>
                    </a:gs>
                    <a:gs pos="100000">
                      <a:srgbClr val="034373"/>
                    </a:gs>
                  </a:gsLst>
                  <a:lin scaled="0"/>
                </a:gradFill>
              </a:rPr>
              <a:t>（五）相关责任</a:t>
            </a:r>
            <a:endParaRPr lang="zh-CN" dirty="0">
              <a:gradFill>
                <a:gsLst>
                  <a:gs pos="0">
                    <a:srgbClr val="007BD3"/>
                  </a:gs>
                  <a:gs pos="100000">
                    <a:srgbClr val="034373"/>
                  </a:gs>
                </a:gsLst>
                <a:lin scaled="0"/>
              </a:gradFill>
            </a:endParaRPr>
          </a:p>
        </p:txBody>
      </p:sp>
      <p:grpSp>
        <p:nvGrpSpPr>
          <p:cNvPr id="2" name="组合 1"/>
          <p:cNvGrpSpPr/>
          <p:nvPr>
            <p:custDataLst>
              <p:tags r:id="rId1"/>
            </p:custDataLst>
          </p:nvPr>
        </p:nvGrpSpPr>
        <p:grpSpPr>
          <a:xfrm>
            <a:off x="2896236" y="2307040"/>
            <a:ext cx="6675755" cy="1823720"/>
            <a:chOff x="2047876" y="2620730"/>
            <a:chExt cx="6675755" cy="1823720"/>
          </a:xfrm>
        </p:grpSpPr>
        <p:sp>
          <p:nvSpPr>
            <p:cNvPr id="5" name="任意多边形 4"/>
            <p:cNvSpPr>
              <a:spLocks noChangeAspect="1"/>
            </p:cNvSpPr>
            <p:nvPr>
              <p:custDataLst>
                <p:tags r:id="rId2"/>
              </p:custDataLst>
            </p:nvPr>
          </p:nvSpPr>
          <p:spPr>
            <a:xfrm rot="2567651" flipH="1">
              <a:off x="2047876" y="2620730"/>
              <a:ext cx="1060185" cy="1075828"/>
            </a:xfrm>
            <a:custGeom>
              <a:avLst/>
              <a:gdLst>
                <a:gd name="connsiteX0" fmla="*/ 2879717 w 3642973"/>
                <a:gd name="connsiteY0" fmla="*/ 715706 h 3696730"/>
                <a:gd name="connsiteX1" fmla="*/ 2185324 w 3642973"/>
                <a:gd name="connsiteY1" fmla="*/ 395031 h 3696730"/>
                <a:gd name="connsiteX2" fmla="*/ 2145269 w 3642973"/>
                <a:gd name="connsiteY2" fmla="*/ 395569 h 3696730"/>
                <a:gd name="connsiteX3" fmla="*/ 2138241 w 3642973"/>
                <a:gd name="connsiteY3" fmla="*/ 372342 h 3696730"/>
                <a:gd name="connsiteX4" fmla="*/ 1970125 w 3642973"/>
                <a:gd name="connsiteY4" fmla="*/ 22989 h 3696730"/>
                <a:gd name="connsiteX5" fmla="*/ 1953243 w 3642973"/>
                <a:gd name="connsiteY5" fmla="*/ 0 h 3696730"/>
                <a:gd name="connsiteX6" fmla="*/ 1936361 w 3642973"/>
                <a:gd name="connsiteY6" fmla="*/ 22989 h 3696730"/>
                <a:gd name="connsiteX7" fmla="*/ 1768245 w 3642973"/>
                <a:gd name="connsiteY7" fmla="*/ 372342 h 3696730"/>
                <a:gd name="connsiteX8" fmla="*/ 1732837 w 3642973"/>
                <a:gd name="connsiteY8" fmla="*/ 489370 h 3696730"/>
                <a:gd name="connsiteX9" fmla="*/ 1702304 w 3642973"/>
                <a:gd name="connsiteY9" fmla="*/ 504014 h 3696730"/>
                <a:gd name="connsiteX10" fmla="*/ 1576443 w 3642973"/>
                <a:gd name="connsiteY10" fmla="*/ 609196 h 3696730"/>
                <a:gd name="connsiteX11" fmla="*/ 1532159 w 3642973"/>
                <a:gd name="connsiteY11" fmla="*/ 1581836 h 3696730"/>
                <a:gd name="connsiteX12" fmla="*/ 1550136 w 3642973"/>
                <a:gd name="connsiteY12" fmla="*/ 1608979 h 3696730"/>
                <a:gd name="connsiteX13" fmla="*/ 1548807 w 3642973"/>
                <a:gd name="connsiteY13" fmla="*/ 1608641 h 3696730"/>
                <a:gd name="connsiteX14" fmla="*/ 1023852 w 3642973"/>
                <a:gd name="connsiteY14" fmla="*/ 1791516 h 3696730"/>
                <a:gd name="connsiteX15" fmla="*/ 353458 w 3642973"/>
                <a:gd name="connsiteY15" fmla="*/ 2515622 h 3696730"/>
                <a:gd name="connsiteX16" fmla="*/ 308564 w 3642973"/>
                <a:gd name="connsiteY16" fmla="*/ 2423357 h 3696730"/>
                <a:gd name="connsiteX17" fmla="*/ 252288 w 3642973"/>
                <a:gd name="connsiteY17" fmla="*/ 2259997 h 3696730"/>
                <a:gd name="connsiteX18" fmla="*/ 192403 w 3642973"/>
                <a:gd name="connsiteY18" fmla="*/ 1789015 h 3696730"/>
                <a:gd name="connsiteX19" fmla="*/ 1698 w 3642973"/>
                <a:gd name="connsiteY19" fmla="*/ 1319521 h 3696730"/>
                <a:gd name="connsiteX20" fmla="*/ 99412 w 3642973"/>
                <a:gd name="connsiteY20" fmla="*/ 1728401 h 3696730"/>
                <a:gd name="connsiteX21" fmla="*/ 109744 w 3642973"/>
                <a:gd name="connsiteY21" fmla="*/ 2073567 h 3696730"/>
                <a:gd name="connsiteX22" fmla="*/ 233073 w 3642973"/>
                <a:gd name="connsiteY22" fmla="*/ 2577198 h 3696730"/>
                <a:gd name="connsiteX23" fmla="*/ 248542 w 3642973"/>
                <a:gd name="connsiteY23" fmla="*/ 2628944 h 3696730"/>
                <a:gd name="connsiteX24" fmla="*/ 37960 w 3642973"/>
                <a:gd name="connsiteY24" fmla="*/ 2856398 h 3696730"/>
                <a:gd name="connsiteX25" fmla="*/ 945621 w 3642973"/>
                <a:gd name="connsiteY25" fmla="*/ 3696730 h 3696730"/>
                <a:gd name="connsiteX26" fmla="*/ 1931512 w 3642973"/>
                <a:gd name="connsiteY26" fmla="*/ 2631848 h 3696730"/>
                <a:gd name="connsiteX27" fmla="*/ 2088644 w 3642973"/>
                <a:gd name="connsiteY27" fmla="*/ 2206933 h 3696730"/>
                <a:gd name="connsiteX28" fmla="*/ 2074298 w 3642973"/>
                <a:gd name="connsiteY28" fmla="*/ 2100559 h 3696730"/>
                <a:gd name="connsiteX29" fmla="*/ 2119809 w 3642973"/>
                <a:gd name="connsiteY29" fmla="*/ 2125895 h 3696730"/>
                <a:gd name="connsiteX30" fmla="*/ 3086161 w 3642973"/>
                <a:gd name="connsiteY30" fmla="*/ 2006925 h 3696730"/>
                <a:gd name="connsiteX31" fmla="*/ 3181350 w 3642973"/>
                <a:gd name="connsiteY31" fmla="*/ 1873347 h 3696730"/>
                <a:gd name="connsiteX32" fmla="*/ 3195347 w 3642973"/>
                <a:gd name="connsiteY32" fmla="*/ 1837281 h 3696730"/>
                <a:gd name="connsiteX33" fmla="*/ 3285965 w 3642973"/>
                <a:gd name="connsiteY33" fmla="*/ 1802051 h 3696730"/>
                <a:gd name="connsiteX34" fmla="*/ 3621351 w 3642973"/>
                <a:gd name="connsiteY34" fmla="*/ 1607560 h 3696730"/>
                <a:gd name="connsiteX35" fmla="*/ 3642973 w 3642973"/>
                <a:gd name="connsiteY35" fmla="*/ 1588960 h 3696730"/>
                <a:gd name="connsiteX36" fmla="*/ 3618754 w 3642973"/>
                <a:gd name="connsiteY36" fmla="*/ 1573896 h 3696730"/>
                <a:gd name="connsiteX37" fmla="*/ 3257504 w 3642973"/>
                <a:gd name="connsiteY37" fmla="*/ 1433150 h 3696730"/>
                <a:gd name="connsiteX38" fmla="*/ 3256003 w 3642973"/>
                <a:gd name="connsiteY38" fmla="*/ 1432820 h 3696730"/>
                <a:gd name="connsiteX39" fmla="*/ 3252855 w 3642973"/>
                <a:gd name="connsiteY39" fmla="*/ 1383374 h 3696730"/>
                <a:gd name="connsiteX40" fmla="*/ 2879717 w 3642973"/>
                <a:gd name="connsiteY40" fmla="*/ 715706 h 369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42973" h="3696730">
                  <a:moveTo>
                    <a:pt x="2879717" y="715706"/>
                  </a:moveTo>
                  <a:cubicBezTo>
                    <a:pt x="2671268" y="522720"/>
                    <a:pt x="2421170" y="414305"/>
                    <a:pt x="2185324" y="395031"/>
                  </a:cubicBezTo>
                  <a:lnTo>
                    <a:pt x="2145269" y="395569"/>
                  </a:lnTo>
                  <a:lnTo>
                    <a:pt x="2138241" y="372342"/>
                  </a:lnTo>
                  <a:cubicBezTo>
                    <a:pt x="2092851" y="239931"/>
                    <a:pt x="2035964" y="121936"/>
                    <a:pt x="1970125" y="22989"/>
                  </a:cubicBezTo>
                  <a:lnTo>
                    <a:pt x="1953243" y="0"/>
                  </a:lnTo>
                  <a:lnTo>
                    <a:pt x="1936361" y="22989"/>
                  </a:lnTo>
                  <a:cubicBezTo>
                    <a:pt x="1870521" y="121936"/>
                    <a:pt x="1813635" y="239931"/>
                    <a:pt x="1768245" y="372342"/>
                  </a:cubicBezTo>
                  <a:lnTo>
                    <a:pt x="1732837" y="489370"/>
                  </a:lnTo>
                  <a:lnTo>
                    <a:pt x="1702304" y="504014"/>
                  </a:lnTo>
                  <a:cubicBezTo>
                    <a:pt x="1656548" y="533266"/>
                    <a:pt x="1614303" y="568302"/>
                    <a:pt x="1576443" y="609196"/>
                  </a:cubicBezTo>
                  <a:cubicBezTo>
                    <a:pt x="1349282" y="854558"/>
                    <a:pt x="1344483" y="1241078"/>
                    <a:pt x="1532159" y="1581836"/>
                  </a:cubicBezTo>
                  <a:lnTo>
                    <a:pt x="1550136" y="1608979"/>
                  </a:lnTo>
                  <a:lnTo>
                    <a:pt x="1548807" y="1608641"/>
                  </a:lnTo>
                  <a:cubicBezTo>
                    <a:pt x="1361003" y="1579729"/>
                    <a:pt x="1162658" y="1641587"/>
                    <a:pt x="1023852" y="1791516"/>
                  </a:cubicBezTo>
                  <a:lnTo>
                    <a:pt x="353458" y="2515622"/>
                  </a:lnTo>
                  <a:lnTo>
                    <a:pt x="308564" y="2423357"/>
                  </a:lnTo>
                  <a:cubicBezTo>
                    <a:pt x="286764" y="2372814"/>
                    <a:pt x="266869" y="2318239"/>
                    <a:pt x="252288" y="2259997"/>
                  </a:cubicBezTo>
                  <a:cubicBezTo>
                    <a:pt x="206974" y="2098234"/>
                    <a:pt x="234168" y="1945762"/>
                    <a:pt x="192403" y="1789015"/>
                  </a:cubicBezTo>
                  <a:cubicBezTo>
                    <a:pt x="150638" y="1632270"/>
                    <a:pt x="17196" y="1329623"/>
                    <a:pt x="1698" y="1319521"/>
                  </a:cubicBezTo>
                  <a:cubicBezTo>
                    <a:pt x="-13801" y="1309418"/>
                    <a:pt x="81405" y="1602726"/>
                    <a:pt x="99412" y="1728401"/>
                  </a:cubicBezTo>
                  <a:cubicBezTo>
                    <a:pt x="117420" y="1854075"/>
                    <a:pt x="73925" y="1892630"/>
                    <a:pt x="109744" y="2073567"/>
                  </a:cubicBezTo>
                  <a:cubicBezTo>
                    <a:pt x="132131" y="2186652"/>
                    <a:pt x="183368" y="2402957"/>
                    <a:pt x="233073" y="2577198"/>
                  </a:cubicBezTo>
                  <a:lnTo>
                    <a:pt x="248542" y="2628944"/>
                  </a:lnTo>
                  <a:lnTo>
                    <a:pt x="37960" y="2856398"/>
                  </a:lnTo>
                  <a:lnTo>
                    <a:pt x="945621" y="3696730"/>
                  </a:lnTo>
                  <a:lnTo>
                    <a:pt x="1931512" y="2631848"/>
                  </a:lnTo>
                  <a:cubicBezTo>
                    <a:pt x="2042558" y="2511905"/>
                    <a:pt x="2094474" y="2358306"/>
                    <a:pt x="2088644" y="2206933"/>
                  </a:cubicBezTo>
                  <a:lnTo>
                    <a:pt x="2074298" y="2100559"/>
                  </a:lnTo>
                  <a:lnTo>
                    <a:pt x="2119809" y="2125895"/>
                  </a:lnTo>
                  <a:cubicBezTo>
                    <a:pt x="2473993" y="2286803"/>
                    <a:pt x="2858999" y="2252287"/>
                    <a:pt x="3086161" y="2006925"/>
                  </a:cubicBezTo>
                  <a:cubicBezTo>
                    <a:pt x="3124021" y="1966032"/>
                    <a:pt x="3155704" y="1921217"/>
                    <a:pt x="3181350" y="1873347"/>
                  </a:cubicBezTo>
                  <a:lnTo>
                    <a:pt x="3195347" y="1837281"/>
                  </a:lnTo>
                  <a:lnTo>
                    <a:pt x="3285965" y="1802051"/>
                  </a:lnTo>
                  <a:cubicBezTo>
                    <a:pt x="3414492" y="1746610"/>
                    <a:pt x="3527761" y="1680815"/>
                    <a:pt x="3621351" y="1607560"/>
                  </a:cubicBezTo>
                  <a:lnTo>
                    <a:pt x="3642973" y="1588960"/>
                  </a:lnTo>
                  <a:lnTo>
                    <a:pt x="3618754" y="1573896"/>
                  </a:lnTo>
                  <a:cubicBezTo>
                    <a:pt x="3515035" y="1515863"/>
                    <a:pt x="3393014" y="1468221"/>
                    <a:pt x="3257504" y="1433150"/>
                  </a:cubicBezTo>
                  <a:lnTo>
                    <a:pt x="3256003" y="1432820"/>
                  </a:lnTo>
                  <a:lnTo>
                    <a:pt x="3252855" y="1383374"/>
                  </a:lnTo>
                  <a:cubicBezTo>
                    <a:pt x="3215496" y="1149710"/>
                    <a:pt x="3088165" y="908692"/>
                    <a:pt x="2879717" y="715706"/>
                  </a:cubicBezTo>
                  <a:close/>
                </a:path>
              </a:pathLst>
            </a:custGeom>
            <a:solidFill>
              <a:sysClr val="window" lastClr="FFFFFF">
                <a:lumMod val="75000"/>
              </a:sysClr>
            </a:solidFill>
            <a:ln>
              <a:noFill/>
            </a:ln>
          </p:spPr>
          <p:style>
            <a:lnRef idx="2">
              <a:srgbClr val="2CBEBB">
                <a:shade val="50000"/>
              </a:srgbClr>
            </a:lnRef>
            <a:fillRef idx="1">
              <a:srgbClr val="2CBEBB"/>
            </a:fillRef>
            <a:effectRef idx="0">
              <a:srgbClr val="2CBEBB"/>
            </a:effectRef>
            <a:fontRef idx="minor">
              <a:sysClr val="window" lastClr="FFFFFF"/>
            </a:fontRef>
          </p:style>
          <p:txBody>
            <a:bodyPr wrap="square" rtlCol="0" anchor="ctr">
              <a:normAutofit/>
            </a:bodyPr>
            <a:p>
              <a:pPr algn="ctr"/>
              <a:endParaRPr lang="zh-CN" altLang="en-US"/>
            </a:p>
          </p:txBody>
        </p:sp>
        <p:sp>
          <p:nvSpPr>
            <p:cNvPr id="3" name="椭圆 2"/>
            <p:cNvSpPr/>
            <p:nvPr>
              <p:custDataLst>
                <p:tags r:id="rId3"/>
              </p:custDataLst>
            </p:nvPr>
          </p:nvSpPr>
          <p:spPr>
            <a:xfrm>
              <a:off x="2148802" y="3394652"/>
              <a:ext cx="887061" cy="887056"/>
            </a:xfrm>
            <a:prstGeom prst="ellipse">
              <a:avLst/>
            </a:prstGeom>
            <a:solidFill>
              <a:srgbClr val="2CBEBB"/>
            </a:solidFill>
            <a:ln w="57150">
              <a:solidFill>
                <a:sysClr val="window" lastClr="FFFFFF"/>
              </a:solidFill>
            </a:ln>
          </p:spPr>
          <p:style>
            <a:lnRef idx="2">
              <a:srgbClr val="2CBEBB">
                <a:shade val="50000"/>
              </a:srgbClr>
            </a:lnRef>
            <a:fillRef idx="1">
              <a:srgbClr val="2CBEBB"/>
            </a:fillRef>
            <a:effectRef idx="0">
              <a:srgbClr val="2CBEBB"/>
            </a:effectRef>
            <a:fontRef idx="minor">
              <a:sysClr val="window" lastClr="FFFFFF"/>
            </a:fontRef>
          </p:style>
          <p:txBody>
            <a:bodyPr rtlCol="0" anchor="ctr">
              <a:normAutofit/>
            </a:bodyPr>
            <a:p>
              <a:pPr algn="ctr"/>
              <a:endParaRPr lang="zh-CN" altLang="en-US" sz="3200" dirty="0">
                <a:solidFill>
                  <a:sysClr val="window" lastClr="FFFFFF"/>
                </a:solidFill>
              </a:endParaRPr>
            </a:p>
          </p:txBody>
        </p:sp>
        <p:sp>
          <p:nvSpPr>
            <p:cNvPr id="16" name="文本框 15"/>
            <p:cNvSpPr txBox="1"/>
            <p:nvPr>
              <p:custDataLst>
                <p:tags r:id="rId4"/>
              </p:custDataLst>
            </p:nvPr>
          </p:nvSpPr>
          <p:spPr>
            <a:xfrm>
              <a:off x="3332481" y="3022685"/>
              <a:ext cx="5391150" cy="1421765"/>
            </a:xfrm>
            <a:prstGeom prst="rect">
              <a:avLst/>
            </a:prstGeom>
            <a:noFill/>
          </p:spPr>
          <p:txBody>
            <a:bodyPr wrap="square" rtlCol="0">
              <a:normAutofit fontScale="40000"/>
            </a:bodyPr>
            <a:p>
              <a:pPr>
                <a:lnSpc>
                  <a:spcPct val="150000"/>
                </a:lnSpc>
              </a:pPr>
              <a:r>
                <a:rPr lang="en-US" altLang="da-DK" dirty="0">
                  <a:solidFill>
                    <a:schemeClr val="bg1"/>
                  </a:solidFill>
                </a:rPr>
                <a:t>       </a:t>
              </a:r>
              <a:r>
                <a:rPr lang="da-DK" altLang="zh-CN" sz="4500" dirty="0">
                  <a:solidFill>
                    <a:schemeClr val="bg1"/>
                  </a:solidFill>
                </a:rPr>
                <a:t>考生出现不如实报告健康状况，不配合开展卫生防疫工作等情形，造成严重后果的，取消考试资格，并根据相关法律法规追究责任。</a:t>
              </a:r>
              <a:endParaRPr lang="da-DK" altLang="zh-CN" sz="45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600">
        <p14:reveal/>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160404_1*l_i*1_1"/>
  <p:tag name="KSO_WM_TEMPLATE_CATEGORY" val="diagram"/>
  <p:tag name="KSO_WM_TEMPLATE_INDEX" val="160404"/>
  <p:tag name="KSO_WM_UNIT_LAYERLEVEL" val="1_1"/>
  <p:tag name="KSO_WM_TAG_VERSION" val="1.0"/>
  <p:tag name="KSO_WM_BEAUTIFY_FLAG" val="#wm#"/>
  <p:tag name="KSO_WM_UNIT_LINE_FORE_SCHEMECOLOR_INDEX" val="5"/>
  <p:tag name="KSO_WM_UNIT_LINE_FILL_TYPE" val="2"/>
</p:tagLst>
</file>

<file path=ppt/tags/tag10.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404_2*l_h_i*1_2_2"/>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160404_2*l_h_f*1_3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7"/>
  <p:tag name="KSO_WM_UNIT_TEXT_FILL_TYPE" val="1"/>
</p:tagLst>
</file>

<file path=ppt/tags/tag1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404_2*l_h_i*1_1_1"/>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404_2*l_h_i*1_1_2"/>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14.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404_2*l_h_f*1_1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5"/>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181264_3*l_h_i*1_1_3"/>
  <p:tag name="KSO_WM_TEMPLATE_CATEGORY" val="diagram"/>
  <p:tag name="KSO_WM_TEMPLATE_INDEX" val="2018126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181264_3*l_h_i*1_1_1"/>
  <p:tag name="KSO_WM_TEMPLATE_CATEGORY" val="diagram"/>
  <p:tag name="KSO_WM_TEMPLATE_INDEX" val="2018126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181264_3*l_h_i*1_1_2"/>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18.xml><?xml version="1.0" encoding="utf-8"?>
<p:tagLst xmlns:p="http://schemas.openxmlformats.org/presentationml/2006/main">
  <p:tag name="KSO_WM_UNIT_ISCONTENTSTITLE" val="0"/>
  <p:tag name="KSO_WM_UNIT_ISNUMDGMTITLE" val="0"/>
  <p:tag name="KSO_WM_UNIT_PRESET_TEXT" val="点击输入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181264_3*l_h_a*1_1_1"/>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181264_3*l_h_i*1_2_3"/>
  <p:tag name="KSO_WM_TEMPLATE_CATEGORY" val="diagram"/>
  <p:tag name="KSO_WM_TEMPLATE_INDEX" val="2018126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404_1*l_h_i*1_2_1"/>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181264_3*l_h_i*1_2_1"/>
  <p:tag name="KSO_WM_TEMPLATE_CATEGORY" val="diagram"/>
  <p:tag name="KSO_WM_TEMPLATE_INDEX" val="2018126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181264_3*l_h_i*1_2_2"/>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22.xml><?xml version="1.0" encoding="utf-8"?>
<p:tagLst xmlns:p="http://schemas.openxmlformats.org/presentationml/2006/main">
  <p:tag name="KSO_WM_UNIT_ISCONTENTSTITLE" val="0"/>
  <p:tag name="KSO_WM_UNIT_ISNUMDGMTITLE" val="0"/>
  <p:tag name="KSO_WM_UNIT_PRESET_TEXT" val="点击输入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181264_3*l_h_a*1_2_1"/>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181264_3*l_h_i*1_3_3"/>
  <p:tag name="KSO_WM_TEMPLATE_CATEGORY" val="diagram"/>
  <p:tag name="KSO_WM_TEMPLATE_INDEX" val="2018126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181264_3*l_h_i*1_3_1"/>
  <p:tag name="KSO_WM_TEMPLATE_CATEGORY" val="diagram"/>
  <p:tag name="KSO_WM_TEMPLATE_INDEX" val="2018126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181264_3*l_h_i*1_3_2"/>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26.xml><?xml version="1.0" encoding="utf-8"?>
<p:tagLst xmlns:p="http://schemas.openxmlformats.org/presentationml/2006/main">
  <p:tag name="KSO_WM_UNIT_ISCONTENTSTITLE" val="0"/>
  <p:tag name="KSO_WM_UNIT_ISNUMDGMTITLE" val="0"/>
  <p:tag name="KSO_WM_UNIT_PRESET_TEXT" val="点击输入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181264_3*l_h_a*1_3_1"/>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181264_3*l_h_i*1_4_3"/>
  <p:tag name="KSO_WM_TEMPLATE_CATEGORY" val="diagram"/>
  <p:tag name="KSO_WM_TEMPLATE_INDEX" val="2018126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181264_3*l_h_i*1_4_2"/>
  <p:tag name="KSO_WM_TEMPLATE_CATEGORY" val="diagram"/>
  <p:tag name="KSO_WM_TEMPLATE_INDEX" val="2018126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181264_3*l_h_i*1_4_1"/>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3.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160404_1*l_h_i*1_2_2"/>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30.xml><?xml version="1.0" encoding="utf-8"?>
<p:tagLst xmlns:p="http://schemas.openxmlformats.org/presentationml/2006/main">
  <p:tag name="KSO_WM_UNIT_ISCONTENTSTITLE" val="0"/>
  <p:tag name="KSO_WM_UNIT_ISNUMDGMTITLE" val="0"/>
  <p:tag name="KSO_WM_UNIT_PRESET_TEXT" val="点击输入标题内容"/>
  <p:tag name="KSO_WM_UNIT_NOCLEAR" val="0"/>
  <p:tag name="KSO_WM_UNIT_VALUE" val="8"/>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181264_3*l_h_a*1_4_1"/>
  <p:tag name="KSO_WM_TEMPLATE_CATEGORY" val="diagram"/>
  <p:tag name="KSO_WM_TEMPLATE_INDEX" val="20181264"/>
  <p:tag name="KSO_WM_UNIT_LAYERLEVEL" val="1_1_1"/>
  <p:tag name="KSO_WM_TAG_VERSION" val="1.0"/>
  <p:tag name="KSO_WM_BEAUTIFY_FLAG" val="#wm#"/>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3"/>
  <p:tag name="KSO_WM_UNIT_FILL_FORE_SCHEMECOLOR_INDEX" val="14"/>
  <p:tag name="KSO_WM_UNI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4"/>
  <p:tag name="KSO_WM_UNIT_LINE_FORE_SCHEMECOLOR_INDEX" val="5"/>
  <p:tag name="KSO_WM_UNIT_LINE_FILL_TYPE"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f*1_1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132"/>
  <p:tag name="KSO_WM_DIAGRAM_GROUP_CODE" val="m1-1"/>
  <p:tag name="KSO_WM_UNIT_TYPE" val="m_h_f"/>
  <p:tag name="KSO_WM_UNIT_INDEX" val="1_1_1"/>
  <p:tag name="KSO_WM_UNIT_TEXT_FILL_FORE_SCHEMECOLOR_INDEX" val="13"/>
  <p:tag name="KSO_WM_UNIT_TEXT_FILL_TYPE" val="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a*1_1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34"/>
  <p:tag name="KSO_WM_DIAGRAM_GROUP_CODE" val="m1-1"/>
  <p:tag name="KSO_WM_UNIT_TYPE" val="m_h_a"/>
  <p:tag name="KSO_WM_UNIT_INDEX" val="1_1_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1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1_5"/>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2_1"/>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2_2"/>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2"/>
  <p:tag name="KSO_WM_UNIT_FILL_FORE_SCHEMECOLOR_INDEX" val="5"/>
  <p:tag name="KSO_WM_UNIT_FILL_TYPE" val="1"/>
</p:tagLst>
</file>

<file path=ppt/tags/tag4.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160404_1*l_h_f*1_2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6"/>
  <p:tag name="KSO_WM_UNIT_TEXT_FILL_TYPE"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2_3"/>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3"/>
  <p:tag name="KSO_WM_UNIT_FILL_FORE_SCHEMECOLOR_INDEX" val="14"/>
  <p:tag name="KSO_WM_UNI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2_4"/>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4"/>
  <p:tag name="KSO_WM_UNIT_LINE_FORE_SCHEMECOLOR_INDEX" val="5"/>
  <p:tag name="KSO_WM_UNIT_LINE_FILL_TYPE" val="2"/>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f*1_2_1"/>
  <p:tag name="KSO_WM_TEMPLATE_CATEGORY" val="diagram"/>
  <p:tag name="KSO_WM_TEMPLATE_INDEX" val="20201454"/>
  <p:tag name="KSO_WM_UNIT_LAYERLEVEL" val="1_1_1"/>
  <p:tag name="KSO_WM_TAG_VERSION" val="1.0"/>
  <p:tag name="KSO_WM_BEAUTIFY_FLAG" val="#wm#"/>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NOCLEAR" val="0"/>
  <p:tag name="KSO_WM_UNIT_VALUE" val="132"/>
  <p:tag name="KSO_WM_DIAGRAM_GROUP_CODE" val="m1-1"/>
  <p:tag name="KSO_WM_UNIT_TYPE" val="m_h_f"/>
  <p:tag name="KSO_WM_UNIT_INDEX" val="1_2_1"/>
  <p:tag name="KSO_WM_UNIT_TEXT_FILL_FORE_SCHEMECOLOR_INDEX" val="13"/>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a*1_2_1"/>
  <p:tag name="KSO_WM_TEMPLATE_CATEGORY" val="diagram"/>
  <p:tag name="KSO_WM_TEMPLATE_INDEX" val="20201454"/>
  <p:tag name="KSO_WM_UNIT_LAYERLEVEL" val="1_1_1"/>
  <p:tag name="KSO_WM_TAG_VERSION" val="1.0"/>
  <p:tag name="KSO_WM_BEAUTIFY_FLAG" val="#wm#"/>
  <p:tag name="KSO_WM_UNIT_ISCONTENTSTITLE" val="0"/>
  <p:tag name="KSO_WM_UNIT_PRESET_TEXT" val="单击此处添加标题"/>
  <p:tag name="KSO_WM_UNIT_NOCLEAR" val="0"/>
  <p:tag name="KSO_WM_UNIT_VALUE" val="34"/>
  <p:tag name="KSO_WM_DIAGRAM_GROUP_CODE" val="m1-1"/>
  <p:tag name="KSO_WM_UNIT_TYPE" val="m_h_a"/>
  <p:tag name="KSO_WM_UNIT_INDEX" val="1_2_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1454_1*m_h_i*1_2_5"/>
  <p:tag name="KSO_WM_TEMPLATE_CATEGORY" val="diagram"/>
  <p:tag name="KSO_WM_TEMPLATE_INDEX" val="20201454"/>
  <p:tag name="KSO_WM_UNIT_LAYERLEVEL" val="1_1_1"/>
  <p:tag name="KSO_WM_TAG_VERSION" val="1.0"/>
  <p:tag name="KSO_WM_BEAUTIFY_FLAG" val="#wm#"/>
  <p:tag name="KSO_WM_DIAGRAM_GROUP_CODE" val="m1-1"/>
  <p:tag name="KSO_WM_UNIT_TYPE" val="m_h_i"/>
  <p:tag name="KSO_WM_UNIT_INDEX" val="1_2_5"/>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31_3*l_h_i*1_4_1"/>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1_3*l_h_i*1_1_1"/>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1_3*l_h_i*1_1_3"/>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1_3*l_h_i*1_1_4"/>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1_3*l_h_i*1_1_2"/>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160404_1*l_h_i*1_1_1"/>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50.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1_3*l_h_i*1_2_1"/>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1_3*l_h_i*1_2_3"/>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1_3*l_h_i*1_2_4"/>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1_3*l_h_i*1_2_2"/>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55.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731_3*l_h_f*1_2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1_3*l_h_i*1_3_1"/>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1_3*l_h_i*1_3_3"/>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1_3*l_h_i*1_3_4"/>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1_3*l_h_i*1_3_2"/>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6.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160404_1*l_h_i*1_1_2"/>
  <p:tag name="KSO_WM_TEMPLATE_CATEGORY" val="diagram"/>
  <p:tag name="KSO_WM_TEMPLATE_INDEX" val="160404"/>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0.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731_3*l_h_f*1_3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31_3*l_h_i*1_4_1"/>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731_3*l_h_i*1_4_3"/>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731_3*l_h_i*1_4_4"/>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731_3*l_h_i*1_4_2"/>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65.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731_3*l_h_f*1_4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731_3*l_h_i*1_2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731_3*l_h_i*1_1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731_3*l_h_i*1_3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731_3*l_h_i*1_4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7.xml><?xml version="1.0" encoding="utf-8"?>
<p:tagLst xmlns:p="http://schemas.openxmlformats.org/presentationml/2006/main">
  <p:tag name="KSO_WM_UNIT_DIAGRAM_MODELTYPE" val="stripeEnum"/>
  <p:tag name="KSO_WM_UNIT_SUBTYPE" val="a"/>
  <p:tag name="KSO_WM_UNIT_NOCLEAR" val="0"/>
  <p:tag name="KSO_WM_UNIT_VALUE" val="7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160404_1*l_h_f*1_1_1"/>
  <p:tag name="KSO_WM_TEMPLATE_CATEGORY" val="diagram"/>
  <p:tag name="KSO_WM_TEMPLATE_INDEX" val="160404"/>
  <p:tag name="KSO_WM_UNIT_LAYERLEVEL" val="1_1_1"/>
  <p:tag name="KSO_WM_TAG_VERSION" val="1.0"/>
  <p:tag name="KSO_WM_BEAUTIFY_FLAG" val="#wm#"/>
  <p:tag name="KSO_WM_UNIT_PRESET_TEXT" val="单击此处添加文本具体内容，简明扼要的阐述您的观点。"/>
  <p:tag name="KSO_WM_UNIT_TEXT_FILL_FORE_SCHEMECOLOR_INDEX" val="5"/>
  <p:tag name="KSO_WM_UNIT_TEXT_FILL_TYPE" val="1"/>
</p:tagLst>
</file>

<file path=ppt/tags/tag70.xml><?xml version="1.0" encoding="utf-8"?>
<p:tagLst xmlns:p="http://schemas.openxmlformats.org/presentationml/2006/main">
  <p:tag name="KSO_WM_TAG_VERSION" val="1.0"/>
  <p:tag name="KSO_WM_BEAUTIFY_FLAG" val="#wm#"/>
  <p:tag name="KSO_WM_UNIT_TYPE" val="i"/>
  <p:tag name="KSO_WM_UNIT_ID" val="diagram160425_6*i*0"/>
  <p:tag name="KSO_WM_TEMPLATE_CATEGORY" val="diagram"/>
  <p:tag name="KSO_WM_TEMPLATE_INDEX" val="160425"/>
  <p:tag name="KSO_WM_UNIT_INDEX" val="0"/>
</p:tagLst>
</file>

<file path=ppt/tags/tag71.xml><?xml version="1.0" encoding="utf-8"?>
<p:tagLst xmlns:p="http://schemas.openxmlformats.org/presentationml/2006/main">
  <p:tag name="KSO_WM_TAG_VERSION" val="1.0"/>
  <p:tag name="KSO_WM_TEMPLATE_CATEGORY" val="diagram"/>
  <p:tag name="KSO_WM_TEMPLATE_INDEX" val="160425"/>
  <p:tag name="KSO_WM_UNIT_TYPE" val="m_i"/>
  <p:tag name="KSO_WM_UNIT_INDEX" val="1_1"/>
  <p:tag name="KSO_WM_UNIT_ID" val="261*m_i*1_1"/>
  <p:tag name="KSO_WM_UNIT_CLEAR" val="1"/>
  <p:tag name="KSO_WM_UNIT_LAYERLEVEL" val="1_1"/>
  <p:tag name="KSO_WM_BEAUTIFY_FLAG" val="#wm#"/>
  <p:tag name="KSO_WM_DIAGRAM_GROUP_CODE" val="m1-1"/>
  <p:tag name="KSO_WM_UNIT_FILL_FORE_SCHEMECOLOR_INDEX" val="14"/>
  <p:tag name="KSO_WM_UNIT_FILL_TYPE" val="1"/>
  <p:tag name="KSO_WM_UNIT_TEXT_FILL_FORE_SCHEMECOLOR_INDEX" val="2"/>
  <p:tag name="KSO_WM_UNIT_TEXT_FILL_TYPE" val="1"/>
</p:tagLst>
</file>

<file path=ppt/tags/tag72.xml><?xml version="1.0" encoding="utf-8"?>
<p:tagLst xmlns:p="http://schemas.openxmlformats.org/presentationml/2006/main">
  <p:tag name="KSO_WM_TAG_VERSION" val="1.0"/>
  <p:tag name="KSO_WM_TEMPLATE_CATEGORY" val="diagram"/>
  <p:tag name="KSO_WM_TEMPLATE_INDEX" val="160425"/>
  <p:tag name="KSO_WM_UNIT_TYPE" val="m_i"/>
  <p:tag name="KSO_WM_UNIT_INDEX" val="1_2"/>
  <p:tag name="KSO_WM_UNIT_ID" val="261*m_i*1_2"/>
  <p:tag name="KSO_WM_UNIT_CLEAR" val="1"/>
  <p:tag name="KSO_WM_UNIT_LAYERLEVEL" val="1_1"/>
  <p:tag name="KSO_WM_BEAUTIFY_FLAG" val="#wm#"/>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73.xml><?xml version="1.0" encoding="utf-8"?>
<p:tagLst xmlns:p="http://schemas.openxmlformats.org/presentationml/2006/main">
  <p:tag name="KSO_WM_TAG_VERSION" val="1.0"/>
  <p:tag name="KSO_WM_TEMPLATE_CATEGORY" val="diagram"/>
  <p:tag name="KSO_WM_TEMPLATE_INDEX" val="160425"/>
  <p:tag name="KSO_WM_UNIT_TYPE" val="m_h_f"/>
  <p:tag name="KSO_WM_UNIT_INDEX" val="1_1_1"/>
  <p:tag name="KSO_WM_UNIT_ID" val="261*m_h_f*1_1_1"/>
  <p:tag name="KSO_WM_UNIT_CLEAR" val="1"/>
  <p:tag name="KSO_WM_UNIT_LAYERLEVEL" val="1_1_1"/>
  <p:tag name="KSO_WM_UNIT_VALUE" val="76"/>
  <p:tag name="KSO_WM_UNIT_HIGHLIGHT" val="0"/>
  <p:tag name="KSO_WM_UNIT_COMPATIBLE" val="0"/>
  <p:tag name="KSO_WM_UNIT_PRESET_TEXT" val="LOREM IPSUM DOLOR SIT AMET, CONSECTETUR ADIPISICING ELIT, SED DO EIUSMOD TEMPOR INCIDIDUNT UT LABORE ET DOLORE MAGNA"/>
  <p:tag name="KSO_WM_BEAUTIFY_FLAG" val="#wm#"/>
  <p:tag name="KSO_WM_DIAGRAM_GROUP_CODE" val="m1-1"/>
  <p:tag name="KSO_WM_UNIT_TEXT_FILL_FORE_SCHEMECOLOR_INDEX" val="14"/>
  <p:tag name="KSO_WM_UNIT_TEXT_FILL_TYPE" val="1"/>
</p:tagLst>
</file>

<file path=ppt/tags/tag74.xml><?xml version="1.0" encoding="utf-8"?>
<p:tagLst xmlns:p="http://schemas.openxmlformats.org/presentationml/2006/main">
  <p:tag name="ISLIDE TOOLS.GUIDESSETTING" val="{&quot;Id&quot;:&quot;2d4375ee-8516-45e0-8956-45702a61a9b6&quot;,&quot;Name&quot;:&quot;iSlide&quot;,&quot;HeaderHeight&quot;:15.0,&quot;FooterHeight&quot;:9.0000000000000036,&quot;SideMargin&quot;:5.4999999999999982,&quot;TopMargin&quot;:0.0,&quot;BottomMargin&quot;:0.0,&quot;IntervalMargin&quot;:1.3999999999999997}"/>
  <p:tag name="ISLIDE.GUIDESSETTING" val="{&quot;Id&quot;:&quot;GuidesStyle_Normal&quot;,&quot;Name&quot;:&quot;正常&quot;,&quot;HeaderHeight&quot;:15.0,&quot;FooterHeight&quot;:9.0,&quot;SideMargin&quot;:5.5,&quot;TopMargin&quot;:0.0,&quot;BottomMargin&quot;:0.0,&quot;IntervalMargin&quot;:1.5}"/>
  <p:tag name="THINKCELLUNDODONOTDELETE" val="0"/>
  <p:tag name="ISLIDE.THEME" val="77231dba-6f56-4377-96f6-10d2f348f568"/>
</p:tagLst>
</file>

<file path=ppt/tags/tag8.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160404_2*l_i*1_1"/>
  <p:tag name="KSO_WM_TEMPLATE_CATEGORY" val="diagram"/>
  <p:tag name="KSO_WM_TEMPLATE_INDEX" val="160404"/>
  <p:tag name="KSO_WM_UNIT_LAYERLEVEL" val="1_1"/>
  <p:tag name="KSO_WM_TAG_VERSION" val="1.0"/>
  <p:tag name="KSO_WM_BEAUTIFY_FLAG" val="#wm#"/>
  <p:tag name="KSO_WM_UNIT_LINE_FORE_SCHEMECOLOR_INDEX" val="5"/>
  <p:tag name="KSO_WM_UNIT_LINE_FILL_TYPE" val="2"/>
</p:tagLst>
</file>

<file path=ppt/tags/tag9.xml><?xml version="1.0" encoding="utf-8"?>
<p:tagLst xmlns:p="http://schemas.openxmlformats.org/presentationml/2006/main">
  <p:tag name="KSO_WM_UNIT_DIAGRAM_MODELTYPE" val="stripeEnu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160404_2*l_h_i*1_2_1"/>
  <p:tag name="KSO_WM_TEMPLATE_CATEGORY" val="diagram"/>
  <p:tag name="KSO_WM_TEMPLATE_INDEX" val="160404"/>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heme/theme1.xml><?xml version="1.0" encoding="utf-8"?>
<a:theme xmlns:a="http://schemas.openxmlformats.org/drawingml/2006/main" name="主题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1121</Words>
  <Application>WPS 演示</Application>
  <PresentationFormat>宽屏</PresentationFormat>
  <Paragraphs>121</Paragraphs>
  <Slides>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9</vt:i4>
      </vt:variant>
    </vt:vector>
  </HeadingPairs>
  <TitlesOfParts>
    <vt:vector size="18" baseType="lpstr">
      <vt:lpstr>Arial</vt:lpstr>
      <vt:lpstr>宋体</vt:lpstr>
      <vt:lpstr>Wingdings</vt:lpstr>
      <vt:lpstr>方正姚体</vt:lpstr>
      <vt:lpstr>微软雅黑</vt:lpstr>
      <vt:lpstr>楷体</vt:lpstr>
      <vt:lpstr>Arial Unicode MS</vt:lpstr>
      <vt:lpstr>Calibri</vt:lpstr>
      <vt:lpstr>主题5</vt:lpstr>
      <vt:lpstr>PowerPoint 演示文稿</vt:lpstr>
      <vt:lpstr>（一）考前准备</vt:lpstr>
      <vt:lpstr>PowerPoint 演示文稿</vt:lpstr>
      <vt:lpstr>PowerPoint 演示文稿</vt:lpstr>
      <vt:lpstr>（二）进入面试地点</vt:lpstr>
      <vt:lpstr>PowerPoint 演示文稿</vt:lpstr>
      <vt:lpstr>（三）面试期间</vt:lpstr>
      <vt:lpstr>（四）面试结束</vt:lpstr>
      <vt:lpstr>（五）相关责任</vt:lpstr>
    </vt:vector>
  </TitlesOfParts>
  <Company>iSlide</Company>
  <LinksUpToDate>false</LinksUpToDate>
  <SharedDoc>false</SharedDoc>
  <HyperlinksChanged>false</HyperlinksChanged>
  <AppVersion>14.0000</AppVersion>
  <Manager>iSlide</Manager>
  <HyperlinkBase>https://www.islide.cc</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lastModifiedBy>4saq</cp:lastModifiedBy>
  <cp:revision>243</cp:revision>
  <cp:lastPrinted>2018-05-28T16:00:00Z</cp:lastPrinted>
  <dcterms:created xsi:type="dcterms:W3CDTF">2018-05-28T16:00:00Z</dcterms:created>
  <dcterms:modified xsi:type="dcterms:W3CDTF">2020-08-03T05:54:29Z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48706f29-9ca0-418e-876d-de7b156ca083</vt:lpwstr>
  </property>
  <property fmtid="{D5CDD505-2E9C-101B-9397-08002B2CF9AE}" pid="3" name="KSOProductBuildVer">
    <vt:lpwstr>2052-11.1.0.9828</vt:lpwstr>
  </property>
</Properties>
</file>